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7"/>
  </p:notesMasterIdLst>
  <p:sldIdLst>
    <p:sldId id="256" r:id="rId3"/>
    <p:sldId id="257" r:id="rId4"/>
    <p:sldId id="279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4" r:id="rId13"/>
    <p:sldId id="267" r:id="rId14"/>
    <p:sldId id="266" r:id="rId15"/>
    <p:sldId id="269" r:id="rId16"/>
    <p:sldId id="268" r:id="rId17"/>
    <p:sldId id="270" r:id="rId18"/>
    <p:sldId id="272" r:id="rId19"/>
    <p:sldId id="271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4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5FA7A704-9F1C-4FD3-85D1-57AF2D7FD0E8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F7EBFB8C-BBFF-4397-A51C-1E92596422A9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8535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62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zh-TW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endParaRPr lang="zh-TW" dirty="0"/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zh-TW" altLang="en-US"/>
              <a:pPr algn="r"/>
              <a:t>2013/4/17</a:t>
            </a:fld>
            <a:endParaRPr lang="zh-TW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/>
              <a:pPr algn="ctr"/>
              <a:t>‹#›</a:t>
            </a:fld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2800" b="1" dirty="0" smtClean="0">
                <a:solidFill>
                  <a:schemeClr val="tx1"/>
                </a:solidFill>
                <a:effectLst/>
              </a:rPr>
              <a:t>TFA : A Tunable Finite Automaton for Regular Expression Matching</a:t>
            </a:r>
            <a:endParaRPr lang="zh-TW" alt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7560840" cy="35283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Author</a:t>
            </a:r>
            <a:r>
              <a:rPr lang="en-US" altLang="zh-TW" sz="240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Yang </a:t>
            </a:r>
            <a:r>
              <a:rPr lang="en-US" altLang="zh-TW" sz="2000" dirty="0" err="1" smtClean="0">
                <a:solidFill>
                  <a:schemeClr val="tx1"/>
                </a:solidFill>
                <a:latin typeface="+mj-lt"/>
              </a:rPr>
              <a:t>Xu</a:t>
            </a: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altLang="zh-TW" sz="2000" dirty="0" err="1" smtClean="0">
                <a:solidFill>
                  <a:schemeClr val="tx1"/>
                </a:solidFill>
                <a:latin typeface="+mj-lt"/>
              </a:rPr>
              <a:t>Junchen</a:t>
            </a: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 Jiang, </a:t>
            </a:r>
            <a:r>
              <a:rPr lang="en-US" altLang="zh-TW" sz="2000" dirty="0" err="1" smtClean="0">
                <a:solidFill>
                  <a:schemeClr val="tx1"/>
                </a:solidFill>
                <a:latin typeface="+mj-lt"/>
              </a:rPr>
              <a:t>Rihua</a:t>
            </a: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 Wei, Tang Song and H. Jonathan Chao</a:t>
            </a: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Publisher:</a:t>
            </a:r>
          </a:p>
          <a:p>
            <a:pPr>
              <a:lnSpc>
                <a:spcPct val="100000"/>
              </a:lnSpc>
            </a:pPr>
            <a:r>
              <a:rPr lang="en-US" altLang="zh-TW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Technical Report</a:t>
            </a: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Presenter:</a:t>
            </a:r>
          </a:p>
          <a:p>
            <a:pPr>
              <a:lnSpc>
                <a:spcPct val="100000"/>
              </a:lnSpc>
            </a:pP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Ye-</a:t>
            </a:r>
            <a:r>
              <a:rPr lang="en-US" altLang="zh-TW" sz="2000" dirty="0" err="1" smtClean="0">
                <a:solidFill>
                  <a:schemeClr val="tx1"/>
                </a:solidFill>
                <a:latin typeface="+mj-lt"/>
              </a:rPr>
              <a:t>Zhi</a:t>
            </a: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 Chen</a:t>
            </a: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Date:</a:t>
            </a:r>
          </a:p>
          <a:p>
            <a:pPr>
              <a:lnSpc>
                <a:spcPct val="100000"/>
              </a:lnSpc>
            </a:pPr>
            <a:r>
              <a:rPr lang="en-US" altLang="zh-TW" sz="2000" smtClean="0">
                <a:solidFill>
                  <a:schemeClr val="tx1"/>
                </a:solidFill>
                <a:latin typeface="+mj-lt"/>
              </a:rPr>
              <a:t>2013/04/17</a:t>
            </a:r>
            <a:endParaRPr lang="en-US" altLang="zh-TW" sz="2000" dirty="0" smtClean="0">
              <a:solidFill>
                <a:schemeClr val="tx1"/>
              </a:solidFill>
              <a:latin typeface="+mj-lt"/>
            </a:endParaRPr>
          </a:p>
          <a:p>
            <a:endParaRPr lang="zh-TW" altLang="en-US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TFA</a:t>
            </a:r>
            <a:endParaRPr lang="zh-TW" alt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12938"/>
            <a:ext cx="9144000" cy="411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Constructing A TFA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72816"/>
            <a:ext cx="4104456" cy="433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Constructing A TFA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Generating a equivalent </a:t>
            </a:r>
            <a:r>
              <a:rPr lang="en-US" altLang="zh-TW" i="1" dirty="0" smtClean="0"/>
              <a:t>b-</a:t>
            </a:r>
            <a:r>
              <a:rPr lang="en-US" altLang="zh-TW" dirty="0" smtClean="0"/>
              <a:t>TFA from an NFA consists of four steps: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Generate the DFA states using the subset construction scheme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Split each NFA active state combination into up to </a:t>
            </a:r>
            <a:r>
              <a:rPr lang="en-US" altLang="zh-TW" i="1" dirty="0" smtClean="0"/>
              <a:t>b </a:t>
            </a:r>
            <a:r>
              <a:rPr lang="en-US" altLang="zh-TW" dirty="0" smtClean="0"/>
              <a:t>subsets. After this step, we obtain the TFA state set </a:t>
            </a:r>
            <a:r>
              <a:rPr lang="en-US" altLang="zh-TW" i="1" dirty="0" smtClean="0"/>
              <a:t>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and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the set split function </a:t>
            </a:r>
            <a:r>
              <a:rPr lang="en-US" altLang="zh-TW" i="1" dirty="0" smtClean="0"/>
              <a:t>SS;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Decide the transition function </a:t>
            </a:r>
            <a:r>
              <a:rPr lang="en-US" altLang="zh-TW" i="1" dirty="0" err="1" smtClean="0"/>
              <a:t>δ</a:t>
            </a:r>
            <a:r>
              <a:rPr lang="en-US" altLang="zh-TW" i="1" baseline="-25000" dirty="0" err="1" smtClean="0"/>
              <a:t>T</a:t>
            </a:r>
            <a:r>
              <a:rPr lang="en-US" altLang="zh-TW" i="1" dirty="0" smtClean="0"/>
              <a:t> .</a:t>
            </a:r>
            <a:r>
              <a:rPr lang="en-US" altLang="zh-TW" dirty="0" smtClean="0"/>
              <a:t> Outgoing transitions of TFA states point to a data structure called state label, which contains a set of NFA state IDs.</a:t>
            </a:r>
            <a:endParaRPr lang="en-US" altLang="zh-TW" i="1" dirty="0" smtClean="0"/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Decide the set of initial states (</a:t>
            </a:r>
            <a:r>
              <a:rPr lang="en-US" altLang="zh-TW" i="1" dirty="0" smtClean="0"/>
              <a:t>I</a:t>
            </a:r>
            <a:r>
              <a:rPr lang="en-US" altLang="zh-TW" dirty="0" smtClean="0"/>
              <a:t>) and the set of accept states (</a:t>
            </a:r>
            <a:r>
              <a:rPr lang="en-US" altLang="zh-TW" i="1" dirty="0" smtClean="0"/>
              <a:t>F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Constructing A TFA</a:t>
            </a:r>
            <a:endParaRPr lang="zh-TW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8881"/>
            <a:ext cx="9144000" cy="471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Operating A TFA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496" indent="-457200">
              <a:buNone/>
            </a:pPr>
            <a:r>
              <a:rPr lang="en-US" altLang="zh-TW" dirty="0" smtClean="0"/>
              <a:t>assume the input string is “</a:t>
            </a:r>
            <a:r>
              <a:rPr lang="en-US" altLang="zh-TW" i="1" dirty="0" err="1" smtClean="0"/>
              <a:t>adegf</a:t>
            </a:r>
            <a:r>
              <a:rPr lang="en-US" altLang="zh-TW" i="1" dirty="0" smtClean="0"/>
              <a:t> ”.</a:t>
            </a:r>
          </a:p>
          <a:p>
            <a:pPr marL="539496" indent="-457200">
              <a:buNone/>
            </a:pPr>
            <a:r>
              <a:rPr lang="en-US" altLang="zh-TW" dirty="0" smtClean="0"/>
              <a:t>Initial active state : O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a : return label {A,O}, next active states : OA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d : return label {A,D,O}, next active states :O , AD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e : return label {A,E,O}, next active states :O , AE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g : return label {A,E,G,O}, next active states :OG , AE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f : return label {A ,F,G,O}, next active states :OG , AF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AF is an accept state =&gt; match!</a:t>
            </a:r>
          </a:p>
          <a:p>
            <a:pPr marL="539496" indent="-457200">
              <a:buFont typeface="+mj-lt"/>
              <a:buAutoNum type="arabicPeriod"/>
            </a:pPr>
            <a:endParaRPr lang="en-US" altLang="zh-TW" dirty="0" smtClean="0"/>
          </a:p>
          <a:p>
            <a:pPr marL="539496" indent="-457200">
              <a:buFont typeface="+mj-lt"/>
              <a:buAutoNum type="arabicPeriod"/>
            </a:pPr>
            <a:endParaRPr lang="en-US" altLang="zh-TW" dirty="0" smtClean="0"/>
          </a:p>
          <a:p>
            <a:pPr marL="539496" indent="-457200">
              <a:buFont typeface="+mj-lt"/>
              <a:buAutoNum type="arabicPeriod"/>
            </a:pPr>
            <a:endParaRPr lang="en-US" altLang="zh-TW" dirty="0" smtClean="0"/>
          </a:p>
          <a:p>
            <a:pPr marL="539496" indent="-457200">
              <a:buFont typeface="+mj-lt"/>
              <a:buAutoNum type="arabicPeriod"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Operating A TFA</a:t>
            </a:r>
            <a:endParaRPr lang="zh-TW" alt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9796" y="1810906"/>
            <a:ext cx="6664612" cy="443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Splitting NFA Active State Combinations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Set Split Problem (SSP) :</a:t>
            </a:r>
          </a:p>
          <a:p>
            <a:r>
              <a:rPr lang="en-US" altLang="zh-TW" dirty="0" smtClean="0"/>
              <a:t>Find a minimal number of subsets from the NFA state set, so that for any valid NFA active state combination, we can always find up to </a:t>
            </a:r>
            <a:r>
              <a:rPr lang="en-US" altLang="zh-TW" i="1" dirty="0" smtClean="0"/>
              <a:t>b </a:t>
            </a:r>
            <a:r>
              <a:rPr lang="en-US" altLang="zh-TW" dirty="0" smtClean="0"/>
              <a:t>subsets to exactly cover it</a:t>
            </a:r>
          </a:p>
          <a:p>
            <a:r>
              <a:rPr lang="en-US" altLang="zh-TW" i="1" dirty="0" smtClean="0"/>
              <a:t>b-</a:t>
            </a:r>
            <a:r>
              <a:rPr lang="en-US" altLang="zh-TW" dirty="0" smtClean="0"/>
              <a:t>SSP problem is an NP-hard problem for any </a:t>
            </a:r>
            <a:r>
              <a:rPr lang="en-US" altLang="zh-TW" i="1" dirty="0" smtClean="0"/>
              <a:t>b &gt; 1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Splitting NFA Active State Combinations</a:t>
            </a:r>
            <a:endParaRPr lang="zh-TW" altLang="en-US" sz="28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72866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149080"/>
            <a:ext cx="746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Splitting NFA Active State Combinations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A Heuristic Algorithm for SSP Problem</a:t>
            </a:r>
          </a:p>
          <a:p>
            <a:r>
              <a:rPr lang="en-US" altLang="zh-TW" dirty="0" smtClean="0"/>
              <a:t>To simplify the problem, we add another constraint on the model of the </a:t>
            </a:r>
            <a:r>
              <a:rPr lang="en-US" altLang="zh-TW" i="1" dirty="0" smtClean="0"/>
              <a:t>b-</a:t>
            </a:r>
            <a:r>
              <a:rPr lang="en-US" altLang="zh-TW" dirty="0" smtClean="0"/>
              <a:t>SSP problem :</a:t>
            </a:r>
            <a:endParaRPr lang="zh-TW" alt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852936"/>
            <a:ext cx="40576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State Encoding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Original : using an array to store state labels which include different numbers of NFA state IDs</a:t>
            </a:r>
          </a:p>
          <a:p>
            <a:r>
              <a:rPr lang="en-US" altLang="zh-TW" dirty="0" smtClean="0"/>
              <a:t>Problem : </a:t>
            </a:r>
          </a:p>
          <a:p>
            <a:pPr marL="859536" lvl="1" indent="-457200">
              <a:buFont typeface="+mj-lt"/>
              <a:buAutoNum type="arabicPeriod"/>
            </a:pPr>
            <a:r>
              <a:rPr lang="en-US" altLang="zh-TW" dirty="0" smtClean="0"/>
              <a:t>High storage cost </a:t>
            </a:r>
          </a:p>
          <a:p>
            <a:pPr marL="859536" lvl="1" indent="-457200">
              <a:buFont typeface="+mj-lt"/>
              <a:buAutoNum type="arabicPeriod"/>
            </a:pPr>
            <a:r>
              <a:rPr lang="en-US" altLang="zh-TW" dirty="0" smtClean="0"/>
              <a:t>TDA operation overhead :</a:t>
            </a:r>
          </a:p>
          <a:p>
            <a:pPr marL="1106424" lvl="2" indent="-457200">
              <a:buFont typeface="+mj-lt"/>
              <a:buAutoNum type="alphaLcParenR"/>
            </a:pPr>
            <a:r>
              <a:rPr lang="en-US" altLang="zh-TW" dirty="0" smtClean="0"/>
              <a:t>Redundancy elimination</a:t>
            </a:r>
          </a:p>
          <a:p>
            <a:pPr marL="1106424" lvl="2" indent="-457200">
              <a:buFont typeface="+mj-lt"/>
              <a:buAutoNum type="alphaLcParenR"/>
            </a:pPr>
            <a:r>
              <a:rPr lang="en-US" altLang="zh-TW" dirty="0" smtClean="0"/>
              <a:t>Sorting</a:t>
            </a:r>
          </a:p>
          <a:p>
            <a:pPr marL="585216" indent="-457200"/>
            <a:r>
              <a:rPr lang="en-US" altLang="zh-TW" dirty="0" smtClean="0"/>
              <a:t>Solution : bit vector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Introduction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dirty="0" smtClean="0"/>
              <a:t>The main contributions in this paper :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We introduce TFA, the first finite automaton model with a clear and tunable bound on the number of concurrent active states (more than one) independent of the number and patterns of regular expressions.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A mathematical model is built to analyze the set split problem (SSP)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We develop a novel state encoding scheme to facilitate the implementation of a TFA.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The proposed TFA is evaluated using regular expression sets from Snort and Bro.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841998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7344816" cy="237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562475"/>
            <a:ext cx="79248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484784"/>
            <a:ext cx="7353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792904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549" y="2708920"/>
            <a:ext cx="8110451" cy="2588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916832"/>
            <a:ext cx="40166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4281" y="2492896"/>
            <a:ext cx="797971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Introduction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smtClean="0"/>
              <a:t>This paper </a:t>
            </a:r>
            <a:r>
              <a:rPr lang="en-US" altLang="zh-TW" sz="1800" smtClean="0"/>
              <a:t>proposed a </a:t>
            </a:r>
            <a:r>
              <a:rPr lang="en-US" altLang="zh-TW" sz="1800" dirty="0" smtClean="0"/>
              <a:t>new </a:t>
            </a:r>
            <a:r>
              <a:rPr lang="en-US" altLang="zh-TW" sz="1800" smtClean="0"/>
              <a:t>finite automaton TFA</a:t>
            </a:r>
            <a:r>
              <a:rPr lang="en-US" altLang="zh-TW" sz="1800" dirty="0" smtClean="0"/>
              <a:t>, the first finite automaton model with a clear and tunable bound on the number of concurrent active states (more than one) independent of the number and patterns of regular expressions.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Patterns :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.*a.*b[ˆa]*c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.*d.*e[ˆd]*f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.*g.*h[ˆg]*</a:t>
            </a:r>
            <a:r>
              <a:rPr lang="en-US" altLang="zh-TW" dirty="0" err="1" smtClean="0"/>
              <a:t>i</a:t>
            </a:r>
            <a:endParaRPr lang="en-US" altLang="zh-TW" dirty="0" smtClean="0"/>
          </a:p>
          <a:p>
            <a:pPr marL="539496" indent="-457200">
              <a:buNone/>
            </a:pPr>
            <a:r>
              <a:rPr lang="en-US" altLang="zh-TW" dirty="0" err="1" smtClean="0"/>
              <a:t>Alphaset</a:t>
            </a:r>
            <a:r>
              <a:rPr lang="en-US" altLang="zh-TW" dirty="0" smtClean="0"/>
              <a:t> </a:t>
            </a:r>
            <a:r>
              <a:rPr lang="el-GR" altLang="zh-TW" dirty="0" smtClean="0"/>
              <a:t>Σ</a:t>
            </a:r>
            <a:r>
              <a:rPr lang="en-US" altLang="zh-TW" dirty="0" smtClean="0"/>
              <a:t> ={a, b, ...,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}</a:t>
            </a:r>
          </a:p>
          <a:p>
            <a:pPr marL="539496" indent="-457200">
              <a:buNone/>
            </a:pPr>
            <a:r>
              <a:rPr lang="en-US" altLang="zh-TW" dirty="0" smtClean="0"/>
              <a:t>Number of state in DFA :54</a:t>
            </a:r>
          </a:p>
          <a:p>
            <a:pPr marL="539496" indent="-457200">
              <a:buNone/>
            </a:pPr>
            <a:r>
              <a:rPr lang="en-US" altLang="zh-TW" dirty="0" smtClean="0"/>
              <a:t>Number of state in NFA :10</a:t>
            </a:r>
          </a:p>
          <a:p>
            <a:r>
              <a:rPr lang="en-US" altLang="zh-TW" dirty="0" smtClean="0"/>
              <a:t>the NFA requires much less memory, its memory bandwidth requirement is four times that of the DFA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12296"/>
            <a:ext cx="9144000" cy="45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3" y="1772816"/>
            <a:ext cx="773910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altLang="zh-TW" sz="1800" dirty="0" smtClean="0"/>
              <a:t>We have seen the main reason for the DFA having far more states than the corresponding NFA is that the DFA needs one state for each NFA active state combination</a:t>
            </a:r>
          </a:p>
          <a:p>
            <a:r>
              <a:rPr lang="en-US" altLang="zh-TW" sz="1800" dirty="0" smtClean="0"/>
              <a:t>One possible solution is to allow multiple automaton states </a:t>
            </a:r>
            <a:r>
              <a:rPr lang="en-US" altLang="zh-TW" sz="1800" i="1" dirty="0" smtClean="0"/>
              <a:t>(bounded by a given bound factor b) </a:t>
            </a:r>
            <a:r>
              <a:rPr lang="en-US" altLang="zh-TW" sz="1800" dirty="0" smtClean="0"/>
              <a:t>to represent each combination of NFA active states. We name it Tunable Finite Automaton (TFA).</a:t>
            </a:r>
          </a:p>
          <a:p>
            <a:r>
              <a:rPr lang="en-US" altLang="zh-TW" sz="1800" dirty="0" smtClean="0"/>
              <a:t>N</a:t>
            </a:r>
            <a:r>
              <a:rPr lang="en-US" altLang="zh-TW" sz="1800" baseline="-25000" dirty="0" smtClean="0"/>
              <a:t>T  </a:t>
            </a:r>
            <a:r>
              <a:rPr lang="en-US" altLang="zh-TW" sz="1800" dirty="0" smtClean="0"/>
              <a:t>: the number of TFA states</a:t>
            </a:r>
            <a:br>
              <a:rPr lang="en-US" altLang="zh-TW" sz="1800" dirty="0" smtClean="0"/>
            </a:br>
            <a:r>
              <a:rPr lang="en-US" altLang="zh-TW" sz="1800" dirty="0" smtClean="0"/>
              <a:t>P : the number of all possible statuses that can be represented by at most </a:t>
            </a:r>
            <a:r>
              <a:rPr lang="en-US" altLang="zh-TW" sz="1800" i="1" dirty="0" smtClean="0"/>
              <a:t>b </a:t>
            </a:r>
            <a:r>
              <a:rPr lang="en-US" altLang="zh-TW" sz="1800" dirty="0" smtClean="0"/>
              <a:t>active states</a:t>
            </a:r>
          </a:p>
          <a:p>
            <a:endParaRPr lang="en-US" altLang="zh-TW" sz="1800" dirty="0" smtClean="0"/>
          </a:p>
          <a:p>
            <a:endParaRPr lang="en-US" altLang="zh-TW" sz="1800" dirty="0" smtClean="0"/>
          </a:p>
          <a:p>
            <a:r>
              <a:rPr lang="en-US" altLang="zh-TW" sz="1800" dirty="0" smtClean="0"/>
              <a:t>A TFA with </a:t>
            </a:r>
            <a:r>
              <a:rPr lang="en-US" altLang="zh-TW" sz="1800" i="1" dirty="0" smtClean="0"/>
              <a:t>N</a:t>
            </a:r>
            <a:r>
              <a:rPr lang="en-US" altLang="zh-TW" sz="1800" i="1" baseline="-25000" dirty="0" smtClean="0"/>
              <a:t>T</a:t>
            </a:r>
            <a:r>
              <a:rPr lang="en-US" altLang="zh-TW" sz="1800" i="1" dirty="0" smtClean="0"/>
              <a:t> = </a:t>
            </a:r>
            <a:r>
              <a:rPr lang="en-US" altLang="zh-TW" sz="1800" dirty="0" smtClean="0"/>
              <a:t>O (</a:t>
            </a:r>
            <a:r>
              <a:rPr lang="en-US" altLang="zh-TW" sz="1800" dirty="0" err="1" smtClean="0"/>
              <a:t>log</a:t>
            </a:r>
            <a:r>
              <a:rPr lang="en-US" altLang="zh-TW" sz="1800" i="1" baseline="-25000" dirty="0" err="1" smtClean="0"/>
              <a:t>b</a:t>
            </a:r>
            <a:r>
              <a:rPr lang="en-US" altLang="zh-TW" sz="1800" dirty="0" smtClean="0"/>
              <a:t> (N</a:t>
            </a:r>
            <a:r>
              <a:rPr lang="en-US" altLang="zh-TW" sz="1800" baseline="-25000" dirty="0" smtClean="0"/>
              <a:t>D</a:t>
            </a:r>
            <a:r>
              <a:rPr lang="en-US" altLang="zh-TW" sz="1800" dirty="0" smtClean="0"/>
              <a:t>) ) states can represent a DFA with </a:t>
            </a:r>
            <a:r>
              <a:rPr lang="en-US" altLang="zh-TW" sz="1800" i="1" dirty="0" smtClean="0"/>
              <a:t>N</a:t>
            </a:r>
            <a:r>
              <a:rPr lang="en-US" altLang="zh-TW" sz="1800" i="1" baseline="-25000" dirty="0" smtClean="0"/>
              <a:t>D</a:t>
            </a:r>
            <a:r>
              <a:rPr lang="en-US" altLang="zh-TW" sz="1800" i="1" dirty="0" smtClean="0"/>
              <a:t> </a:t>
            </a:r>
            <a:r>
              <a:rPr lang="en-US" altLang="zh-TW" sz="1800" dirty="0" smtClean="0"/>
              <a:t>states</a:t>
            </a:r>
            <a:endParaRPr lang="zh-TW" altLang="en-US" sz="1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5085184"/>
            <a:ext cx="5438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TUNABLE FINITE AUTOMMATON(TFA)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Definition :</a:t>
            </a:r>
          </a:p>
          <a:p>
            <a:pPr>
              <a:buNone/>
            </a:pPr>
            <a:r>
              <a:rPr lang="en-US" altLang="zh-TW" dirty="0" smtClean="0"/>
              <a:t>A </a:t>
            </a:r>
            <a:r>
              <a:rPr lang="en-US" altLang="zh-TW" i="1" dirty="0" smtClean="0"/>
              <a:t>b</a:t>
            </a:r>
            <a:r>
              <a:rPr lang="en-US" altLang="zh-TW" dirty="0" smtClean="0"/>
              <a:t>-TFA is a 6-tuple </a:t>
            </a:r>
            <a:r>
              <a:rPr lang="en-US" altLang="zh-TW" i="1" dirty="0" smtClean="0"/>
              <a:t>&lt; 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,</a:t>
            </a:r>
            <a:r>
              <a:rPr lang="el-GR" altLang="zh-TW" i="1" dirty="0" smtClean="0"/>
              <a:t> Σ</a:t>
            </a:r>
            <a:r>
              <a:rPr lang="en-US" altLang="zh-TW" i="1" dirty="0" smtClean="0"/>
              <a:t>, </a:t>
            </a:r>
            <a:r>
              <a:rPr lang="en-US" altLang="zh-TW" i="1" dirty="0" err="1" smtClean="0"/>
              <a:t>δ</a:t>
            </a:r>
            <a:r>
              <a:rPr lang="en-US" altLang="zh-TW" i="1" baseline="-25000" dirty="0" err="1" smtClean="0"/>
              <a:t>T</a:t>
            </a:r>
            <a:r>
              <a:rPr lang="en-US" altLang="zh-TW" i="1" dirty="0" smtClean="0"/>
              <a:t> , I, F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, SS &gt;</a:t>
            </a:r>
          </a:p>
          <a:p>
            <a:r>
              <a:rPr lang="en-US" altLang="zh-TW" dirty="0" smtClean="0"/>
              <a:t>A finite set of TFA states </a:t>
            </a:r>
            <a:r>
              <a:rPr lang="en-US" altLang="zh-TW" i="1" dirty="0" smtClean="0"/>
              <a:t>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;</a:t>
            </a:r>
          </a:p>
          <a:p>
            <a:r>
              <a:rPr lang="en-US" altLang="zh-TW" dirty="0" smtClean="0"/>
              <a:t> A finite set of input symbols</a:t>
            </a:r>
            <a:r>
              <a:rPr lang="en-US" altLang="zh-TW" i="1" dirty="0" smtClean="0"/>
              <a:t> </a:t>
            </a:r>
            <a:r>
              <a:rPr lang="el-GR" altLang="zh-TW" i="1" dirty="0" smtClean="0"/>
              <a:t>Σ</a:t>
            </a:r>
            <a:r>
              <a:rPr lang="en-US" altLang="zh-TW" i="1" dirty="0" smtClean="0"/>
              <a:t>;</a:t>
            </a:r>
          </a:p>
          <a:p>
            <a:r>
              <a:rPr lang="en-US" altLang="zh-TW" dirty="0" smtClean="0"/>
              <a:t> A transition function </a:t>
            </a:r>
            <a:r>
              <a:rPr lang="el-GR" altLang="zh-TW" i="1" dirty="0" smtClean="0"/>
              <a:t>δ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: 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×  </a:t>
            </a:r>
            <a:r>
              <a:rPr lang="el-GR" altLang="zh-TW" i="1" dirty="0" smtClean="0"/>
              <a:t>Σ</a:t>
            </a:r>
            <a:r>
              <a:rPr lang="en-US" altLang="zh-TW" i="1" dirty="0" smtClean="0"/>
              <a:t>→ P(Q</a:t>
            </a:r>
            <a:r>
              <a:rPr lang="en-US" altLang="zh-TW" i="1" baseline="-25000" dirty="0" smtClean="0"/>
              <a:t>N</a:t>
            </a:r>
            <a:r>
              <a:rPr lang="en-US" altLang="zh-TW" i="1" dirty="0" smtClean="0"/>
              <a:t>);</a:t>
            </a:r>
          </a:p>
          <a:p>
            <a:r>
              <a:rPr lang="en-US" altLang="zh-TW" dirty="0" smtClean="0"/>
              <a:t> A set of initial states</a:t>
            </a:r>
            <a:r>
              <a:rPr lang="en-US" altLang="zh-TW" i="1" dirty="0" smtClean="0"/>
              <a:t> I ⊆ 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, |I| ≤ b;</a:t>
            </a:r>
          </a:p>
          <a:p>
            <a:r>
              <a:rPr lang="en-US" altLang="zh-TW" dirty="0" smtClean="0"/>
              <a:t> A set of accept states</a:t>
            </a:r>
            <a:r>
              <a:rPr lang="en-US" altLang="zh-TW" i="1" dirty="0" smtClean="0"/>
              <a:t> F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⊆ 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;</a:t>
            </a:r>
          </a:p>
          <a:p>
            <a:r>
              <a:rPr lang="en-US" altLang="zh-TW" dirty="0" smtClean="0"/>
              <a:t> A set split function</a:t>
            </a:r>
            <a:r>
              <a:rPr lang="en-US" altLang="zh-TW" i="1" dirty="0" smtClean="0"/>
              <a:t> SS : Q</a:t>
            </a:r>
            <a:r>
              <a:rPr lang="en-US" altLang="zh-TW" i="1" baseline="-25000" dirty="0" smtClean="0"/>
              <a:t>D</a:t>
            </a:r>
            <a:r>
              <a:rPr lang="en-US" altLang="zh-TW" i="1" dirty="0" smtClean="0"/>
              <a:t> → (Q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)</a:t>
            </a:r>
            <a:r>
              <a:rPr lang="en-US" altLang="zh-TW" i="1" baseline="30000" dirty="0" smtClean="0"/>
              <a:t>b</a:t>
            </a:r>
            <a:r>
              <a:rPr lang="en-US" altLang="zh-TW" i="1" dirty="0" smtClean="0"/>
              <a:t> ∪. . .</a:t>
            </a:r>
            <a:r>
              <a:rPr lang="zh-TW" altLang="en-US" dirty="0" smtClean="0"/>
              <a:t>∪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Q</a:t>
            </a:r>
            <a:r>
              <a:rPr lang="en-US" altLang="zh-TW" i="1" baseline="-25000" dirty="0" smtClean="0"/>
              <a:t>T</a:t>
            </a:r>
            <a:r>
              <a:rPr lang="en-US" altLang="zh-TW" i="1" dirty="0" smtClean="0"/>
              <a:t> )</a:t>
            </a:r>
            <a:r>
              <a:rPr lang="en-US" altLang="zh-TW" i="1" baseline="30000" dirty="0" smtClean="0"/>
              <a:t>1</a:t>
            </a:r>
            <a:r>
              <a:rPr lang="en-US" altLang="zh-TW" i="1" dirty="0" smtClean="0"/>
              <a:t>.</a:t>
            </a:r>
            <a:endParaRPr lang="zh-TW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Constructing A TFA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The implementation of a TFA logically consists of two components :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A TFA structure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dirty="0" smtClean="0"/>
              <a:t>Set Split Table (SST) : Each entry of the SST table corresponds to one combination of NFA active states (i.e., a DFA state) recording how to split the combination into multiple TFA states</a:t>
            </a:r>
          </a:p>
          <a:p>
            <a:pPr marL="539496" indent="-457200">
              <a:buFont typeface="+mj-lt"/>
              <a:buAutoNum type="arabicPeriod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自訂 2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A8C643-596F-464F-B5D4-03BB0E12E5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817</Words>
  <Application>Microsoft Office PowerPoint</Application>
  <PresentationFormat>如螢幕大小 (4:3)</PresentationFormat>
  <Paragraphs>93</Paragraphs>
  <Slides>24</Slides>
  <Notes>1</Notes>
  <HiddenSlides>1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1" baseType="lpstr">
      <vt:lpstr>新細明體</vt:lpstr>
      <vt:lpstr>標楷體</vt:lpstr>
      <vt:lpstr>Calibri</vt:lpstr>
      <vt:lpstr>Times New Roman</vt:lpstr>
      <vt:lpstr>Verdana</vt:lpstr>
      <vt:lpstr>Wingdings 2</vt:lpstr>
      <vt:lpstr>TrainingPresentation</vt:lpstr>
      <vt:lpstr>TFA : A Tunable Finite Automaton for Regular Expression Matching</vt:lpstr>
      <vt:lpstr>Introduction</vt:lpstr>
      <vt:lpstr>Introduction</vt:lpstr>
      <vt:lpstr>Motivation</vt:lpstr>
      <vt:lpstr>Motivation</vt:lpstr>
      <vt:lpstr>Motivation</vt:lpstr>
      <vt:lpstr>Motivation</vt:lpstr>
      <vt:lpstr>TUNABLE FINITE AUTOMMATON(TFA)</vt:lpstr>
      <vt:lpstr>Constructing A TFA</vt:lpstr>
      <vt:lpstr>TFA</vt:lpstr>
      <vt:lpstr>Constructing A TFA</vt:lpstr>
      <vt:lpstr>Constructing A TFA</vt:lpstr>
      <vt:lpstr>Constructing A TFA</vt:lpstr>
      <vt:lpstr>Operating A TFA</vt:lpstr>
      <vt:lpstr>Operating A TFA</vt:lpstr>
      <vt:lpstr>Splitting NFA Active State Combinations</vt:lpstr>
      <vt:lpstr>Splitting NFA Active State Combinations</vt:lpstr>
      <vt:lpstr>Splitting NFA Active State Combinations</vt:lpstr>
      <vt:lpstr>State Encoding</vt:lpstr>
      <vt:lpstr>Performance Evaluation</vt:lpstr>
      <vt:lpstr>Performance Evaluation</vt:lpstr>
      <vt:lpstr>Performance Evaluation</vt:lpstr>
      <vt:lpstr>Performance Evaluation</vt:lpstr>
      <vt:lpstr>Performance Evaluation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2012-02-14T13:51:22Z</dcterms:created>
  <dcterms:modified xsi:type="dcterms:W3CDTF">2013-04-17T06:21:01Z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