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14"/>
  </p:notesMasterIdLst>
  <p:sldIdLst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佈景主題樣式 2 - 輔色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547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5FA7A704-9F1C-4FD3-85D1-57AF2D7FD0E8}" type="datetimeFigureOut">
              <a:rPr lang="zh-TW" altLang="en-US"/>
              <a:pPr/>
              <a:t>2013/2/20</a:t>
            </a:fld>
            <a:endParaRPr lang="zh-T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F7EBFB8C-BBFF-4397-A51C-1E92596422A9}" type="slidenum">
              <a:rPr/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156981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smtClean="0"/>
              <a:t>	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altLang="zh-TW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794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 latinLnBrk="0">
              <a:defRPr lang="zh-TW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22" name="Shap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 latinLnBrk="0">
              <a:buNone/>
              <a:defRPr lang="zh-TW"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/>
              <a:pPr/>
              <a:t>2013/2/20</a:t>
            </a:fld>
            <a:endParaRPr lang="zh-TW"/>
          </a:p>
        </p:txBody>
      </p:sp>
      <p:sp>
        <p:nvSpPr>
          <p:cNvPr id="20" name="Shap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10" name="Shap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‹#›</a:t>
            </a:fld>
            <a:endParaRPr lang="zh-TW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/>
              <a:pPr/>
              <a:t>2013/2/20</a:t>
            </a:fld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/>
              <a:pPr/>
              <a:t>2013/2/20</a:t>
            </a:fld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zh-TW" altLang="en-US" dirty="0" smtClean="0"/>
              <a:t>按一下以編輯母片標題樣式</a:t>
            </a:r>
            <a:endParaRPr lang="zh-TW" dirty="0"/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dirty="0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/>
              <a:pPr/>
              <a:t>2013/2/20</a:t>
            </a:fld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 latinLnBrk="0">
              <a:lnSpc>
                <a:spcPts val="4500"/>
              </a:lnSpc>
              <a:buNone/>
              <a:defRPr lang="zh-TW" sz="4000" b="1" cap="all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 latinLnBrk="0">
              <a:lnSpc>
                <a:spcPts val="2300"/>
              </a:lnSpc>
              <a:spcBef>
                <a:spcPts val="0"/>
              </a:spcBef>
              <a:buNone/>
              <a:defRPr lang="zh-TW"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/>
              <a:pPr/>
              <a:t>2013/2/20</a:t>
            </a:fld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‹#›</a:t>
            </a:fld>
            <a:endParaRPr lang="zh-TW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/>
              <a:pPr/>
              <a:t>2013/2/20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 latinLnBrk="0">
              <a:defRPr lang="zh-TW" sz="4500" b="1" cap="none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 latinLnBrk="0">
              <a:lnSpc>
                <a:spcPct val="100000"/>
              </a:lnSpc>
              <a:spcBef>
                <a:spcPts val="100"/>
              </a:spcBef>
              <a:buNone/>
              <a:defRPr lang="zh-TW" sz="1900" b="0">
                <a:solidFill>
                  <a:schemeClr val="tx1"/>
                </a:solidFill>
              </a:defRPr>
            </a:lvl1pPr>
            <a:lvl2pPr>
              <a:buNone/>
              <a:defRPr lang="zh-TW" sz="2000" b="1"/>
            </a:lvl2pPr>
            <a:lvl3pPr>
              <a:buNone/>
              <a:defRPr lang="zh-TW" sz="1800" b="1"/>
            </a:lvl3pPr>
            <a:lvl4pPr>
              <a:buNone/>
              <a:defRPr lang="zh-TW" sz="1600" b="1"/>
            </a:lvl4pPr>
            <a:lvl5pPr>
              <a:buNone/>
              <a:defRPr lang="zh-TW"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 latinLnBrk="0">
              <a:lnSpc>
                <a:spcPct val="100000"/>
              </a:lnSpc>
              <a:spcBef>
                <a:spcPts val="100"/>
              </a:spcBef>
              <a:buNone/>
              <a:defRPr lang="zh-TW" sz="1900" b="0">
                <a:solidFill>
                  <a:schemeClr val="tx1"/>
                </a:solidFill>
              </a:defRPr>
            </a:lvl1pPr>
            <a:lvl2pPr>
              <a:buNone/>
              <a:defRPr lang="zh-TW" sz="2000" b="1"/>
            </a:lvl2pPr>
            <a:lvl3pPr>
              <a:buNone/>
              <a:defRPr lang="zh-TW" sz="1800" b="1"/>
            </a:lvl3pPr>
            <a:lvl4pPr>
              <a:buNone/>
              <a:defRPr lang="zh-TW" sz="1600" b="1"/>
            </a:lvl4pPr>
            <a:lvl5pPr>
              <a:buNone/>
              <a:defRPr lang="zh-TW"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Shap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 latinLnBrk="0">
              <a:lnSpc>
                <a:spcPct val="100000"/>
              </a:lnSpc>
              <a:spcBef>
                <a:spcPts val="700"/>
              </a:spcBef>
              <a:defRPr lang="zh-TW" sz="2400"/>
            </a:lvl1pPr>
            <a:lvl2pPr>
              <a:lnSpc>
                <a:spcPct val="100000"/>
              </a:lnSpc>
              <a:spcBef>
                <a:spcPts val="700"/>
              </a:spcBef>
              <a:defRPr lang="zh-TW" sz="2000"/>
            </a:lvl2pPr>
            <a:lvl3pPr>
              <a:lnSpc>
                <a:spcPct val="100000"/>
              </a:lnSpc>
              <a:spcBef>
                <a:spcPts val="700"/>
              </a:spcBef>
              <a:defRPr lang="zh-TW" sz="1800"/>
            </a:lvl3pPr>
            <a:lvl4pPr>
              <a:lnSpc>
                <a:spcPct val="100000"/>
              </a:lnSpc>
              <a:spcBef>
                <a:spcPts val="700"/>
              </a:spcBef>
              <a:defRPr lang="zh-TW" sz="1600"/>
            </a:lvl4pPr>
            <a:lvl5pPr>
              <a:lnSpc>
                <a:spcPct val="100000"/>
              </a:lnSpc>
              <a:spcBef>
                <a:spcPts val="700"/>
              </a:spcBef>
              <a:defRPr lang="zh-TW"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 latinLnBrk="0">
              <a:lnSpc>
                <a:spcPct val="100000"/>
              </a:lnSpc>
              <a:spcBef>
                <a:spcPts val="700"/>
              </a:spcBef>
              <a:defRPr lang="zh-TW" sz="2400"/>
            </a:lvl1pPr>
            <a:lvl2pPr>
              <a:lnSpc>
                <a:spcPct val="100000"/>
              </a:lnSpc>
              <a:spcBef>
                <a:spcPts val="700"/>
              </a:spcBef>
              <a:defRPr lang="zh-TW" sz="2000"/>
            </a:lvl2pPr>
            <a:lvl3pPr>
              <a:lnSpc>
                <a:spcPct val="100000"/>
              </a:lnSpc>
              <a:spcBef>
                <a:spcPts val="700"/>
              </a:spcBef>
              <a:defRPr lang="zh-TW" sz="1800"/>
            </a:lvl3pPr>
            <a:lvl4pPr>
              <a:lnSpc>
                <a:spcPct val="100000"/>
              </a:lnSpc>
              <a:spcBef>
                <a:spcPts val="700"/>
              </a:spcBef>
              <a:defRPr lang="zh-TW" sz="1600"/>
            </a:lvl4pPr>
            <a:lvl5pPr>
              <a:lnSpc>
                <a:spcPct val="100000"/>
              </a:lnSpc>
              <a:spcBef>
                <a:spcPts val="700"/>
              </a:spcBef>
              <a:defRPr lang="zh-TW"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/>
              <a:pPr/>
              <a:t>2013/2/20</a:t>
            </a:fld>
            <a:endParaRPr lang="zh-TW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/>
              <a:pPr/>
              <a:t>2013/2/20</a:t>
            </a:fld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/>
              <a:pPr/>
              <a:t>2013/2/20</a:t>
            </a:fld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‹#›</a:t>
            </a:fld>
            <a:endParaRPr lang="zh-TW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 latinLnBrk="0">
              <a:lnSpc>
                <a:spcPts val="2000"/>
              </a:lnSpc>
              <a:buNone/>
              <a:defRPr lang="zh-TW" sz="2200" b="1" cap="all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 latinLnBrk="0">
              <a:lnSpc>
                <a:spcPct val="100000"/>
              </a:lnSpc>
              <a:spcBef>
                <a:spcPts val="0"/>
              </a:spcBef>
              <a:buNone/>
              <a:defRPr lang="zh-TW" sz="1400"/>
            </a:lvl1pPr>
            <a:lvl2pPr>
              <a:buNone/>
              <a:defRPr lang="zh-TW" sz="1200"/>
            </a:lvl2pPr>
            <a:lvl3pPr>
              <a:buNone/>
              <a:defRPr lang="zh-TW" sz="1000"/>
            </a:lvl3pPr>
            <a:lvl4pPr>
              <a:buNone/>
              <a:defRPr lang="zh-TW" sz="900"/>
            </a:lvl4pPr>
            <a:lvl5pPr>
              <a:buNone/>
              <a:defRPr lang="zh-TW"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 latinLnBrk="0">
              <a:defRPr lang="zh-TW" sz="3200"/>
            </a:lvl1pPr>
            <a:lvl2pPr>
              <a:defRPr lang="zh-TW" sz="2800"/>
            </a:lvl2pPr>
            <a:lvl3pPr>
              <a:defRPr lang="zh-TW" sz="2400"/>
            </a:lvl3pPr>
            <a:lvl4pPr>
              <a:defRPr lang="zh-TW" sz="2000"/>
            </a:lvl4pPr>
            <a:lvl5pPr>
              <a:defRPr lang="zh-TW" sz="20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/>
              <a:pPr/>
              <a:t>2013/2/20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 latinLnBrk="0">
              <a:buNone/>
              <a:defRPr lang="zh-TW" sz="2100" b="1">
                <a:effectLst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/>
              <a:pPr/>
              <a:t>2013/2/20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/>
              <a:pPr/>
              <a:t>‹#›</a:t>
            </a:fld>
            <a:endParaRPr lang="zh-TW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zh-TW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 latinLnBrk="0">
              <a:buNone/>
              <a:defRPr lang="zh-TW" sz="3200"/>
            </a:lvl1pPr>
            <a:extLst/>
          </a:lstStyle>
          <a:p>
            <a:pPr marL="0" algn="l"/>
            <a:r>
              <a:rPr lang="zh-TW" altLang="en-US" smtClean="0"/>
              <a:t>按一下圖示以新增圖片</a:t>
            </a:r>
            <a:endParaRPr lang="zh-TW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 latinLnBrk="0">
              <a:lnSpc>
                <a:spcPts val="1600"/>
              </a:lnSpc>
              <a:spcBef>
                <a:spcPts val="0"/>
              </a:spcBef>
              <a:buNone/>
              <a:defRPr lang="zh-TW" sz="1400">
                <a:solidFill>
                  <a:srgbClr val="777777"/>
                </a:solidFill>
              </a:defRPr>
            </a:lvl1pPr>
            <a:lvl2pPr>
              <a:defRPr lang="zh-TW" sz="1200"/>
            </a:lvl2pPr>
            <a:lvl3pPr>
              <a:defRPr lang="zh-TW" sz="1000"/>
            </a:lvl3pPr>
            <a:lvl4pPr>
              <a:defRPr lang="zh-TW" sz="900"/>
            </a:lvl4pPr>
            <a:lvl5pPr>
              <a:defRPr lang="zh-TW"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5" name="Rectangl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endParaRPr lang="zh-TW" dirty="0"/>
          </a:p>
        </p:txBody>
      </p:sp>
      <p:sp>
        <p:nvSpPr>
          <p:cNvPr id="9" name="Rectangl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  <a:p>
            <a:pPr lvl="5"/>
            <a:r>
              <a:rPr lang="zh-TW"/>
              <a:t>第六層</a:t>
            </a:r>
          </a:p>
          <a:p>
            <a:pPr lvl="6"/>
            <a:r>
              <a:rPr lang="zh-TW"/>
              <a:t>第七層</a:t>
            </a:r>
          </a:p>
          <a:p>
            <a:pPr lvl="7"/>
            <a:r>
              <a:rPr lang="zh-TW"/>
              <a:t>第八層</a:t>
            </a:r>
          </a:p>
          <a:p>
            <a:pPr lvl="8"/>
            <a:r>
              <a:rPr lang="zh-TW"/>
              <a:t>第九層</a:t>
            </a:r>
          </a:p>
        </p:txBody>
      </p:sp>
      <p:sp>
        <p:nvSpPr>
          <p:cNvPr id="24" name="Rectangl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latinLnBrk="0">
              <a:defRPr lang="zh-TW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zh-TW" altLang="en-US"/>
              <a:pPr algn="r"/>
              <a:t>2013/2/20</a:t>
            </a:fld>
            <a:endParaRPr lang="zh-TW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latinLnBrk="0">
              <a:defRPr lang="zh-TW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Rectangl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latinLnBrk="0">
              <a:defRPr lang="zh-TW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/>
              <a:pPr algn="ctr"/>
              <a:t>‹#›</a:t>
            </a:fld>
            <a:endParaRPr lang="zh-TW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lang="zh-TW"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lang="zh-TW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lang="zh-TW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lang="zh-TW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altLang="zh-TW" sz="3200" b="1" dirty="0" smtClean="0">
                <a:solidFill>
                  <a:schemeClr val="tx1"/>
                </a:solidFill>
                <a:effectLst/>
              </a:rPr>
              <a:t>SWM: Simplified Wu-</a:t>
            </a:r>
            <a:r>
              <a:rPr lang="en-US" altLang="zh-TW" sz="3200" b="1" dirty="0" err="1" smtClean="0">
                <a:solidFill>
                  <a:schemeClr val="tx1"/>
                </a:solidFill>
                <a:effectLst/>
              </a:rPr>
              <a:t>Manber</a:t>
            </a:r>
            <a:r>
              <a:rPr lang="en-US" altLang="zh-TW" sz="3200" b="1" dirty="0" smtClean="0">
                <a:solidFill>
                  <a:schemeClr val="tx1"/>
                </a:solidFill>
                <a:effectLst/>
              </a:rPr>
              <a:t> for GPU-based Deep Packet Inspection</a:t>
            </a:r>
            <a:endParaRPr lang="zh-TW" altLang="en-US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87624" y="2708920"/>
            <a:ext cx="7560840" cy="35283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TW" sz="2400" b="1" dirty="0" smtClean="0">
                <a:solidFill>
                  <a:schemeClr val="tx1"/>
                </a:solidFill>
                <a:latin typeface="+mj-lt"/>
              </a:rPr>
              <a:t>Author</a:t>
            </a:r>
            <a:r>
              <a:rPr lang="en-US" altLang="zh-TW" sz="2400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>
              <a:lnSpc>
                <a:spcPct val="100000"/>
              </a:lnSpc>
            </a:pPr>
            <a:r>
              <a:rPr lang="en-US" altLang="zh-TW" sz="2000" dirty="0" smtClean="0"/>
              <a:t>Lucas </a:t>
            </a:r>
            <a:r>
              <a:rPr lang="en-US" altLang="zh-TW" sz="2000" dirty="0" err="1" smtClean="0"/>
              <a:t>Vespa</a:t>
            </a:r>
            <a:r>
              <a:rPr lang="it-IT" altLang="zh-TW" sz="2000" dirty="0" smtClean="0">
                <a:solidFill>
                  <a:schemeClr val="tx1"/>
                </a:solidFill>
              </a:rPr>
              <a:t>, </a:t>
            </a:r>
            <a:r>
              <a:rPr lang="en-US" altLang="zh-TW" sz="2000" dirty="0" err="1" smtClean="0"/>
              <a:t>Ning</a:t>
            </a:r>
            <a:r>
              <a:rPr lang="en-US" altLang="zh-TW" sz="2000" dirty="0" smtClean="0"/>
              <a:t> </a:t>
            </a:r>
            <a:r>
              <a:rPr lang="en-US" altLang="zh-TW" sz="2000" dirty="0" err="1" smtClean="0"/>
              <a:t>Weng</a:t>
            </a:r>
            <a:endParaRPr lang="en-US" altLang="zh-TW" sz="2000" dirty="0" smtClean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en-US" altLang="zh-TW" sz="2400" b="1" dirty="0" smtClean="0">
                <a:solidFill>
                  <a:schemeClr val="tx1"/>
                </a:solidFill>
                <a:latin typeface="+mj-lt"/>
              </a:rPr>
              <a:t>Publisher:</a:t>
            </a:r>
          </a:p>
          <a:p>
            <a:pPr>
              <a:lnSpc>
                <a:spcPct val="100000"/>
              </a:lnSpc>
            </a:pPr>
            <a:r>
              <a:rPr lang="en-US" altLang="zh-TW" sz="22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The 2012 International Conference on Security and Management</a:t>
            </a:r>
          </a:p>
          <a:p>
            <a:pPr>
              <a:lnSpc>
                <a:spcPct val="100000"/>
              </a:lnSpc>
            </a:pPr>
            <a:r>
              <a:rPr lang="en-US" altLang="zh-TW" sz="2400" b="1" dirty="0" smtClean="0">
                <a:solidFill>
                  <a:schemeClr val="tx1"/>
                </a:solidFill>
                <a:latin typeface="+mj-lt"/>
              </a:rPr>
              <a:t>Presenter:</a:t>
            </a:r>
          </a:p>
          <a:p>
            <a:pPr>
              <a:lnSpc>
                <a:spcPct val="100000"/>
              </a:lnSpc>
            </a:pPr>
            <a:r>
              <a:rPr lang="en-US" altLang="zh-TW" sz="2000" dirty="0" smtClean="0">
                <a:solidFill>
                  <a:schemeClr val="tx1"/>
                </a:solidFill>
                <a:latin typeface="+mj-lt"/>
              </a:rPr>
              <a:t>Ye-</a:t>
            </a:r>
            <a:r>
              <a:rPr lang="en-US" altLang="zh-TW" sz="2000" dirty="0" err="1" smtClean="0">
                <a:solidFill>
                  <a:schemeClr val="tx1"/>
                </a:solidFill>
                <a:latin typeface="+mj-lt"/>
              </a:rPr>
              <a:t>Zhi</a:t>
            </a:r>
            <a:r>
              <a:rPr lang="en-US" altLang="zh-TW" sz="2000" dirty="0" smtClean="0">
                <a:solidFill>
                  <a:schemeClr val="tx1"/>
                </a:solidFill>
                <a:latin typeface="+mj-lt"/>
              </a:rPr>
              <a:t> Chen</a:t>
            </a:r>
          </a:p>
          <a:p>
            <a:pPr>
              <a:lnSpc>
                <a:spcPct val="100000"/>
              </a:lnSpc>
            </a:pPr>
            <a:r>
              <a:rPr lang="en-US" altLang="zh-TW" sz="2400" b="1" dirty="0" smtClean="0">
                <a:solidFill>
                  <a:schemeClr val="tx1"/>
                </a:solidFill>
                <a:latin typeface="+mj-lt"/>
              </a:rPr>
              <a:t>Date:</a:t>
            </a:r>
          </a:p>
          <a:p>
            <a:pPr>
              <a:lnSpc>
                <a:spcPct val="100000"/>
              </a:lnSpc>
            </a:pPr>
            <a:r>
              <a:rPr lang="en-US" altLang="zh-TW" sz="2000" smtClean="0">
                <a:solidFill>
                  <a:schemeClr val="tx1"/>
                </a:solidFill>
                <a:latin typeface="+mj-lt"/>
              </a:rPr>
              <a:t>2012/02/20</a:t>
            </a:r>
            <a:endParaRPr lang="en-US" altLang="zh-TW" sz="2000" dirty="0" smtClean="0">
              <a:solidFill>
                <a:schemeClr val="tx1"/>
              </a:solidFill>
              <a:latin typeface="+mj-lt"/>
            </a:endParaRPr>
          </a:p>
          <a:p>
            <a:endParaRPr lang="zh-TW" altLang="en-US" dirty="0" smtClean="0">
              <a:solidFill>
                <a:schemeClr val="tx1"/>
              </a:solidFill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sz="1800" dirty="0" smtClean="0"/>
              <a:t>GPU (ATI graphic card with </a:t>
            </a:r>
            <a:r>
              <a:rPr lang="en-US" altLang="zh-TW" sz="1800" dirty="0" err="1" smtClean="0"/>
              <a:t>openCL</a:t>
            </a:r>
            <a:r>
              <a:rPr lang="en-US" altLang="zh-TW" sz="1800" dirty="0" smtClean="0"/>
              <a:t>) : </a:t>
            </a:r>
          </a:p>
          <a:p>
            <a:pPr marL="425196" indent="-342900">
              <a:buFont typeface="+mj-lt"/>
              <a:buAutoNum type="arabicPeriod"/>
            </a:pPr>
            <a:r>
              <a:rPr lang="en-US" altLang="zh-TW" sz="1800" dirty="0" smtClean="0"/>
              <a:t>Each  stream core in a GPU can processing one group of patterns.</a:t>
            </a:r>
          </a:p>
          <a:p>
            <a:pPr marL="425196" indent="-342900">
              <a:buFont typeface="+mj-lt"/>
              <a:buAutoNum type="arabicPeriod"/>
            </a:pPr>
            <a:r>
              <a:rPr lang="en-US" altLang="zh-TW" sz="1800" dirty="0" smtClean="0"/>
              <a:t>The local data store (LDS) of each compute unit, and the private memory of each stream core, contain the shift tables necessary for SWM kernel operation.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140968"/>
            <a:ext cx="4733925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文字方塊 6"/>
          <p:cNvSpPr txBox="1"/>
          <p:nvPr/>
        </p:nvSpPr>
        <p:spPr>
          <a:xfrm>
            <a:off x="1187624" y="4509120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/>
              <a:t>each stream core processes a separate packet and any matches are reported back to the CPU</a:t>
            </a:r>
            <a:endParaRPr lang="zh-TW" alt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Experiment</a:t>
            </a:r>
            <a:endParaRPr lang="zh-TW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556792"/>
            <a:ext cx="6624736" cy="3999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400" b="1" dirty="0" smtClean="0"/>
              <a:t>Introduction</a:t>
            </a:r>
            <a:endParaRPr lang="zh-TW" altLang="en-US" sz="4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1800" dirty="0" smtClean="0"/>
              <a:t>In this work we present SWM, a simplified, multiple stride, Wu-</a:t>
            </a:r>
            <a:r>
              <a:rPr lang="en-US" altLang="zh-TW" sz="1800" dirty="0" err="1" smtClean="0"/>
              <a:t>Manber</a:t>
            </a:r>
            <a:r>
              <a:rPr lang="en-US" altLang="zh-TW" sz="1800" dirty="0" smtClean="0"/>
              <a:t> like algorithm for GPU-based deep packet inspection.</a:t>
            </a:r>
          </a:p>
          <a:p>
            <a:r>
              <a:rPr lang="en-US" altLang="zh-TW" sz="1800" dirty="0" smtClean="0"/>
              <a:t>SWM uses a novel method to group patterns such that the shift tables are simplified and therefore appropriate for SIMD operation</a:t>
            </a:r>
            <a:endParaRPr lang="zh-TW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Wu-</a:t>
            </a:r>
            <a:r>
              <a:rPr lang="en-US" altLang="zh-TW" dirty="0" err="1" smtClean="0"/>
              <a:t>manber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03648" y="1268760"/>
            <a:ext cx="7498080" cy="5400600"/>
          </a:xfrm>
        </p:spPr>
        <p:txBody>
          <a:bodyPr>
            <a:normAutofit/>
          </a:bodyPr>
          <a:lstStyle/>
          <a:p>
            <a:r>
              <a:rPr lang="en-US" altLang="zh-TW" sz="1600" dirty="0" smtClean="0"/>
              <a:t>Wu-</a:t>
            </a:r>
            <a:r>
              <a:rPr lang="en-US" altLang="zh-TW" sz="1600" dirty="0" err="1" smtClean="0"/>
              <a:t>Manber</a:t>
            </a:r>
            <a:r>
              <a:rPr lang="en-US" altLang="zh-TW" sz="1600" dirty="0" smtClean="0"/>
              <a:t> constructs a shift table which stores a shift value (in bytes) for all B-byte substrings in the first m bytes of each pattern</a:t>
            </a:r>
          </a:p>
          <a:p>
            <a:pPr>
              <a:buNone/>
            </a:pPr>
            <a:r>
              <a:rPr lang="en-US" altLang="zh-TW" sz="1600" dirty="0" smtClean="0"/>
              <a:t>	Ex: HELLO, B=2, m=5</a:t>
            </a:r>
          </a:p>
          <a:p>
            <a:pPr>
              <a:buNone/>
            </a:pPr>
            <a:endParaRPr lang="en-US" altLang="zh-TW" sz="1600" dirty="0" smtClean="0"/>
          </a:p>
          <a:p>
            <a:pPr>
              <a:buNone/>
            </a:pPr>
            <a:endParaRPr lang="en-US" altLang="zh-TW" sz="1600" dirty="0" smtClean="0"/>
          </a:p>
          <a:p>
            <a:pPr>
              <a:buNone/>
            </a:pPr>
            <a:endParaRPr lang="en-US" altLang="zh-TW" sz="1600" dirty="0" smtClean="0"/>
          </a:p>
          <a:p>
            <a:endParaRPr lang="en-US" altLang="zh-TW" sz="1600" dirty="0" smtClean="0"/>
          </a:p>
          <a:p>
            <a:r>
              <a:rPr lang="en-US" altLang="zh-TW" sz="1600" dirty="0" smtClean="0"/>
              <a:t>Shift table operation begins by examining B-bytes of a packet starting at offset </a:t>
            </a:r>
            <a:br>
              <a:rPr lang="en-US" altLang="zh-TW" sz="1600" dirty="0" smtClean="0"/>
            </a:br>
            <a:r>
              <a:rPr lang="en-US" altLang="zh-TW" sz="1600" dirty="0" smtClean="0"/>
              <a:t>m-B+1</a:t>
            </a:r>
          </a:p>
          <a:p>
            <a:r>
              <a:rPr lang="en-US" altLang="zh-TW" sz="1600" dirty="0" smtClean="0"/>
              <a:t>If shift value ≠ 0, shift p bytes and examine the B-bytes at the location</a:t>
            </a:r>
          </a:p>
          <a:p>
            <a:r>
              <a:rPr lang="en-US" altLang="zh-TW" sz="1600" dirty="0" smtClean="0"/>
              <a:t>If shift value = 0, compare to any patterns that share this B-byte substring as a suffix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4283968" y="2276872"/>
          <a:ext cx="2592288" cy="2224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296144"/>
              </a:tblGrid>
              <a:tr h="43204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Substring</a:t>
                      </a:r>
                      <a:endParaRPr lang="zh-TW" altLang="en-US" sz="1400" dirty="0"/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Shift</a:t>
                      </a:r>
                      <a:r>
                        <a:rPr lang="en-US" altLang="zh-TW" sz="1400" baseline="0" dirty="0" smtClean="0"/>
                        <a:t> value (p)</a:t>
                      </a:r>
                      <a:endParaRPr lang="zh-TW" altLang="en-US" sz="1400" dirty="0"/>
                    </a:p>
                  </a:txBody>
                  <a:tcPr marL="73152" marR="73152" marT="36576" marB="36576"/>
                </a:tc>
              </a:tr>
              <a:tr h="3585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HE</a:t>
                      </a:r>
                      <a:endParaRPr lang="zh-TW" altLang="en-US" sz="1400" dirty="0"/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3</a:t>
                      </a:r>
                      <a:endParaRPr lang="zh-TW" altLang="en-US" sz="1400" dirty="0"/>
                    </a:p>
                  </a:txBody>
                  <a:tcPr marL="73152" marR="73152" marT="36576" marB="36576"/>
                </a:tc>
              </a:tr>
              <a:tr h="3585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EL</a:t>
                      </a:r>
                      <a:endParaRPr lang="zh-TW" altLang="en-US" sz="1400" dirty="0"/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2</a:t>
                      </a:r>
                      <a:endParaRPr lang="zh-TW" altLang="en-US" sz="1400" dirty="0"/>
                    </a:p>
                  </a:txBody>
                  <a:tcPr marL="73152" marR="73152" marT="36576" marB="36576"/>
                </a:tc>
              </a:tr>
              <a:tr h="3585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LL</a:t>
                      </a:r>
                      <a:endParaRPr lang="zh-TW" altLang="en-US" sz="1400" dirty="0"/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1</a:t>
                      </a:r>
                      <a:endParaRPr lang="zh-TW" altLang="en-US" sz="1400" dirty="0"/>
                    </a:p>
                  </a:txBody>
                  <a:tcPr marL="73152" marR="73152" marT="36576" marB="36576"/>
                </a:tc>
              </a:tr>
              <a:tr h="3585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LO</a:t>
                      </a:r>
                      <a:endParaRPr lang="zh-TW" altLang="en-US" sz="1400" dirty="0"/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0</a:t>
                      </a:r>
                      <a:endParaRPr lang="zh-TW" altLang="en-US" sz="1400" dirty="0"/>
                    </a:p>
                  </a:txBody>
                  <a:tcPr marL="73152" marR="73152" marT="36576" marB="36576"/>
                </a:tc>
              </a:tr>
              <a:tr h="3585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others</a:t>
                      </a:r>
                      <a:endParaRPr lang="zh-TW" altLang="en-US" sz="1400" dirty="0"/>
                    </a:p>
                  </a:txBody>
                  <a:tcPr marL="73152" marR="73152" marT="36576" marB="365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4</a:t>
                      </a:r>
                      <a:endParaRPr lang="zh-TW" altLang="en-US" sz="1400" dirty="0"/>
                    </a:p>
                  </a:txBody>
                  <a:tcPr marL="73152" marR="73152" marT="36576" marB="3657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Wu-</a:t>
            </a:r>
            <a:r>
              <a:rPr lang="en-US" altLang="zh-TW" dirty="0" err="1" smtClean="0"/>
              <a:t>Manber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sz="1800" dirty="0" smtClean="0"/>
              <a:t>Drawback of Wu-</a:t>
            </a:r>
            <a:r>
              <a:rPr lang="en-US" altLang="zh-TW" sz="1800" dirty="0" err="1" smtClean="0"/>
              <a:t>Manber</a:t>
            </a:r>
            <a:r>
              <a:rPr lang="en-US" altLang="zh-TW" sz="1800" dirty="0" smtClean="0"/>
              <a:t>:</a:t>
            </a:r>
          </a:p>
          <a:p>
            <a:r>
              <a:rPr lang="en-US" altLang="zh-TW" sz="1800" dirty="0" smtClean="0"/>
              <a:t>It may be many patterns that need sequential comparison</a:t>
            </a:r>
          </a:p>
          <a:p>
            <a:pPr>
              <a:buNone/>
            </a:pPr>
            <a:r>
              <a:rPr lang="en-US" altLang="zh-TW" sz="1800" dirty="0" smtClean="0"/>
              <a:t>Methods to improve by Wu-</a:t>
            </a:r>
            <a:r>
              <a:rPr lang="en-US" altLang="zh-TW" sz="1800" dirty="0" err="1" smtClean="0"/>
              <a:t>Manber</a:t>
            </a:r>
            <a:r>
              <a:rPr lang="en-US" altLang="zh-TW" sz="1800" dirty="0" smtClean="0"/>
              <a:t>:</a:t>
            </a:r>
          </a:p>
          <a:p>
            <a:pPr marL="859536" lvl="1" indent="-457200">
              <a:buFont typeface="+mj-lt"/>
              <a:buAutoNum type="arabicPeriod"/>
            </a:pPr>
            <a:r>
              <a:rPr lang="en-US" altLang="zh-TW" sz="1800" dirty="0" smtClean="0"/>
              <a:t>Using a larger value B helps reduce the number of patterns that share suffixes.</a:t>
            </a:r>
          </a:p>
          <a:p>
            <a:pPr marL="859536" lvl="1" indent="-457200">
              <a:buFont typeface="+mj-lt"/>
              <a:buAutoNum type="arabicPeriod"/>
            </a:pPr>
            <a:r>
              <a:rPr lang="en-US" altLang="zh-TW" sz="1800" dirty="0" smtClean="0"/>
              <a:t>The shift tables for larger values of B utilize a hash table to reduce memory.</a:t>
            </a:r>
            <a:endParaRPr lang="zh-TW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SWM Goals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1800" dirty="0" smtClean="0"/>
              <a:t>Avoid using larger values for B</a:t>
            </a:r>
          </a:p>
          <a:p>
            <a:r>
              <a:rPr lang="en-US" altLang="zh-TW" sz="1800" dirty="0" smtClean="0"/>
              <a:t>Use a direct indexed lookup for each B-bytes</a:t>
            </a:r>
          </a:p>
          <a:p>
            <a:r>
              <a:rPr lang="en-US" altLang="zh-TW" sz="1800" dirty="0" smtClean="0"/>
              <a:t>Avoid sequential pattern comparison to the packet text</a:t>
            </a:r>
          </a:p>
          <a:p>
            <a:r>
              <a:rPr lang="en-US" altLang="zh-TW" sz="1800" dirty="0" smtClean="0"/>
              <a:t>Create shift tables with full patterns rather than the first m bytes of each pattern</a:t>
            </a:r>
            <a:endParaRPr lang="zh-TW" alt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SWM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1800" dirty="0" smtClean="0"/>
              <a:t>If all patterns have a unique suffix, then any time that a stride of zero occurs, the current B-bytes are known to belong to only one specific pattern</a:t>
            </a:r>
          </a:p>
          <a:p>
            <a:pPr marL="585216" indent="-457200">
              <a:buNone/>
            </a:pPr>
            <a:r>
              <a:rPr lang="en-US" altLang="zh-TW" sz="1800" b="1" dirty="0" smtClean="0"/>
              <a:t>SWM pattern Grouping :</a:t>
            </a:r>
          </a:p>
          <a:p>
            <a:pPr marL="585216" lvl="1" indent="-457200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altLang="zh-TW" sz="1800" dirty="0" smtClean="0"/>
              <a:t>Find the minimal number of groups such that no two patterns in a group share a suffix. (minimal graph coloring problem)</a:t>
            </a:r>
          </a:p>
          <a:p>
            <a:pPr marL="585216" indent="-457200">
              <a:buNone/>
            </a:pPr>
            <a:r>
              <a:rPr lang="en-US" altLang="zh-TW" sz="1800" b="1" dirty="0" smtClean="0"/>
              <a:t>SWM Shifting Table Construction:</a:t>
            </a:r>
          </a:p>
          <a:p>
            <a:pPr marL="425196" indent="-342900">
              <a:buFont typeface="+mj-lt"/>
              <a:buAutoNum type="arabicPeriod"/>
            </a:pPr>
            <a:r>
              <a:rPr lang="en-US" altLang="zh-TW" sz="1800" dirty="0" smtClean="0"/>
              <a:t>Finding the number of characters </a:t>
            </a:r>
            <a:r>
              <a:rPr lang="en-US" altLang="zh-TW" sz="1800" i="1" dirty="0" smtClean="0"/>
              <a:t>m, in the shortest pattern.</a:t>
            </a:r>
          </a:p>
          <a:p>
            <a:pPr marL="425196" indent="-342900">
              <a:buFont typeface="+mj-lt"/>
              <a:buAutoNum type="arabicPeriod"/>
            </a:pPr>
            <a:r>
              <a:rPr lang="en-US" altLang="zh-TW" sz="1800" dirty="0" smtClean="0"/>
              <a:t>Find the shift value for any B-byte substring we use the distance in bytes </a:t>
            </a:r>
            <a:r>
              <a:rPr lang="en-US" altLang="zh-TW" sz="1800" i="1" dirty="0" smtClean="0"/>
              <a:t>v from the end of the pattern that the </a:t>
            </a:r>
            <a:r>
              <a:rPr lang="en-US" altLang="zh-TW" sz="1800" dirty="0" smtClean="0"/>
              <a:t>substring occurs. The shift value for any substring is calculated to be </a:t>
            </a:r>
            <a:r>
              <a:rPr lang="en-US" altLang="zh-TW" sz="1800" b="1" dirty="0" smtClean="0"/>
              <a:t>MIN( v , m - B + 1)</a:t>
            </a:r>
          </a:p>
          <a:p>
            <a:pPr>
              <a:buNone/>
            </a:pPr>
            <a:endParaRPr lang="en-US" altLang="zh-TW" sz="1800" dirty="0" smtClean="0"/>
          </a:p>
          <a:p>
            <a:endParaRPr lang="zh-TW" alt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SWM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276872"/>
            <a:ext cx="3590925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2204864"/>
            <a:ext cx="3495675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方塊 5"/>
          <p:cNvSpPr txBox="1"/>
          <p:nvPr/>
        </p:nvSpPr>
        <p:spPr>
          <a:xfrm>
            <a:off x="1259632" y="170080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m=10, B=2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SWM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sz="1800" dirty="0" smtClean="0"/>
              <a:t>Group Balancing</a:t>
            </a:r>
          </a:p>
          <a:p>
            <a:r>
              <a:rPr lang="en-US" altLang="zh-TW" sz="1800" dirty="0" smtClean="0"/>
              <a:t>In order to equalize the processing time for each pattern set and minimize the overall latency for processing a packet.</a:t>
            </a:r>
            <a:endParaRPr lang="zh-TW" alt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sz="1800" dirty="0" smtClean="0"/>
              <a:t>CPU : </a:t>
            </a:r>
          </a:p>
          <a:p>
            <a:pPr marL="539496" indent="-457200">
              <a:buFont typeface="+mj-lt"/>
              <a:buAutoNum type="arabicPeriod"/>
            </a:pPr>
            <a:r>
              <a:rPr lang="en-US" altLang="zh-TW" sz="1800" dirty="0" smtClean="0"/>
              <a:t>Create the SWM shift tables and transferring the tables to the local memory of the GPU compute units.</a:t>
            </a:r>
          </a:p>
          <a:p>
            <a:pPr marL="539496" indent="-457200">
              <a:buFont typeface="+mj-lt"/>
              <a:buAutoNum type="arabicPeriod"/>
            </a:pPr>
            <a:r>
              <a:rPr lang="en-US" altLang="zh-TW" sz="1800" dirty="0" smtClean="0"/>
              <a:t>Maintain a current packet buffer which is mapped to the global memory of the GPU</a:t>
            </a:r>
          </a:p>
          <a:p>
            <a:pPr marL="539496" indent="-457200">
              <a:buFont typeface="+mj-lt"/>
              <a:buAutoNum type="arabicPeriod"/>
            </a:pPr>
            <a:r>
              <a:rPr lang="en-US" altLang="zh-TW" sz="1800" dirty="0" smtClean="0"/>
              <a:t>reads results from the matching buffer on the GPU and reports any potential attack patterns</a:t>
            </a:r>
            <a:endParaRPr lang="zh-TW" altLang="en-US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Presentatio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自訂 2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AA8C643-596F-464F-B5D4-03BB0E12E5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TrainingPresentation</Template>
  <TotalTime>0</TotalTime>
  <Words>484</Words>
  <Application>Microsoft Office PowerPoint</Application>
  <PresentationFormat>如螢幕大小 (4:3)</PresentationFormat>
  <Paragraphs>70</Paragraphs>
  <Slides>11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8" baseType="lpstr">
      <vt:lpstr>新細明體</vt:lpstr>
      <vt:lpstr>標楷體</vt:lpstr>
      <vt:lpstr>Calibri</vt:lpstr>
      <vt:lpstr>Times New Roman</vt:lpstr>
      <vt:lpstr>Verdana</vt:lpstr>
      <vt:lpstr>Wingdings 2</vt:lpstr>
      <vt:lpstr>TrainingPresentation</vt:lpstr>
      <vt:lpstr>SWM: Simplified Wu-Manber for GPU-based Deep Packet Inspection</vt:lpstr>
      <vt:lpstr>Introduction</vt:lpstr>
      <vt:lpstr>Wu-manber</vt:lpstr>
      <vt:lpstr>Wu-Manber</vt:lpstr>
      <vt:lpstr>SWM Goals</vt:lpstr>
      <vt:lpstr>SWM</vt:lpstr>
      <vt:lpstr>SWM</vt:lpstr>
      <vt:lpstr>SWM</vt:lpstr>
      <vt:lpstr>Architecture</vt:lpstr>
      <vt:lpstr>Architecture</vt:lpstr>
      <vt:lpstr>Experiment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2012-02-14T13:51:22Z</dcterms:created>
  <dcterms:modified xsi:type="dcterms:W3CDTF">2013-02-20T01:56:45Z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