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72" r:id="rId13"/>
    <p:sldId id="268" r:id="rId14"/>
    <p:sldId id="269" r:id="rId15"/>
    <p:sldId id="270" r:id="rId16"/>
    <p:sldId id="271" r:id="rId17"/>
  </p:sldIdLst>
  <p:sldSz cx="9144000" cy="6858000" type="screen4x3"/>
  <p:notesSz cx="9874250" cy="67976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CE92FF8F-6B54-47BB-8ECB-A121B82169A7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5"/>
            <p14:sldId id="266"/>
            <p14:sldId id="267"/>
            <p14:sldId id="272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2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141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zh-TW" sz="240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zh-TW" sz="240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zh-TW">
              <a:ea typeface="新細明體" pitchFamily="18" charset="-120"/>
            </a:endParaRP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55732-0661-4510-8994-21747E367F95}" type="datetime1">
              <a:rPr lang="zh-TW" altLang="en-US"/>
              <a:pPr>
                <a:defRPr/>
              </a:pPr>
              <a:t>2016/9/21</a:t>
            </a:fld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2843213" y="6308725"/>
            <a:ext cx="4033837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525C8-037D-4D9C-A89D-84B4CBED04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74079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80299-9B71-4CE5-8AF3-49E78D1409C8}" type="datetime1">
              <a:rPr lang="zh-TW" altLang="en-US"/>
              <a:pPr>
                <a:defRPr/>
              </a:pPr>
              <a:t>2016/9/21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35581-8FB1-4BA3-A1BD-7283ADB7F1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1516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34150" y="549275"/>
            <a:ext cx="1924050" cy="53943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62000" y="549275"/>
            <a:ext cx="5619750" cy="53943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09290-2659-4358-AE6E-0D2AB2AB43AE}" type="datetime1">
              <a:rPr lang="zh-TW" altLang="en-US"/>
              <a:pPr>
                <a:defRPr/>
              </a:pPr>
              <a:t>2016/9/21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78D4B-52B5-445E-B845-CE63557AFE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9681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549275"/>
            <a:ext cx="7696200" cy="5921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62000" y="1412875"/>
            <a:ext cx="37719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6300" y="1412875"/>
            <a:ext cx="37719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082F-EB1F-4CA9-A2BB-73C8CA86B6DC}" type="datetime1">
              <a:rPr lang="zh-TW" altLang="en-US"/>
              <a:pPr>
                <a:defRPr/>
              </a:pPr>
              <a:t>2016/9/21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7B881-FCCB-4025-94C8-DA2AFB2801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87309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549275"/>
            <a:ext cx="7696200" cy="5921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62556-DD1A-4320-A61A-1EEC9D929459}" type="datetime1">
              <a:rPr lang="zh-TW" altLang="en-US"/>
              <a:pPr>
                <a:defRPr/>
              </a:pPr>
              <a:t>2016/9/21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E0783-66AB-4E9E-B57F-90858DA08A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737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B5826-75D5-42B3-A5C4-B229DF8C6A71}" type="datetime1">
              <a:rPr lang="zh-TW" altLang="en-US"/>
              <a:pPr>
                <a:defRPr/>
              </a:pPr>
              <a:t>2016/9/21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951E2-EEAA-4669-B8F0-B40FD5B3C2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020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840D1-7F77-4D1A-BD2B-AA0AFA56A26A}" type="datetime1">
              <a:rPr lang="zh-TW" altLang="en-US"/>
              <a:pPr>
                <a:defRPr/>
              </a:pPr>
              <a:t>2016/9/21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754AE-326A-49DC-BA3C-648274DC3B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117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62000" y="1412875"/>
            <a:ext cx="37719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6300" y="1412875"/>
            <a:ext cx="37719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D7D96-79B4-4AC6-A23F-82AC22FB9E37}" type="datetime1">
              <a:rPr lang="zh-TW" altLang="en-US"/>
              <a:pPr>
                <a:defRPr/>
              </a:pPr>
              <a:t>2016/9/21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F1F05-B80C-4342-AEC2-30DC8D76B3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736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8D481-9A74-41A8-A3DD-B725FABA0BFD}" type="datetime1">
              <a:rPr lang="zh-TW" altLang="en-US"/>
              <a:pPr>
                <a:defRPr/>
              </a:pPr>
              <a:t>2016/9/21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368F9-24E6-4439-86FC-553CFE5611B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7046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432D8-DDB8-4D0D-A821-5B579638449B}" type="datetime1">
              <a:rPr lang="zh-TW" altLang="en-US"/>
              <a:pPr>
                <a:defRPr/>
              </a:pPr>
              <a:t>2016/9/21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723CC-A3E8-494E-B22F-9BADF4484A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749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28D2E-D3A3-40BD-85D2-775B7A5B698A}" type="datetime1">
              <a:rPr lang="zh-TW" altLang="en-US"/>
              <a:pPr>
                <a:defRPr/>
              </a:pPr>
              <a:t>2016/9/21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A9615-97A3-4B50-80FA-CDDFC7E0164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5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84AE2-8279-4719-AA7D-0CCC31134587}" type="datetime1">
              <a:rPr lang="zh-TW" altLang="en-US"/>
              <a:pPr>
                <a:defRPr/>
              </a:pPr>
              <a:t>2016/9/21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8E641-5E6C-4237-BE88-7A5ACB6ACF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8221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A583F-7C87-430E-BA42-51959189E1EB}" type="datetime1">
              <a:rPr lang="zh-TW" altLang="en-US"/>
              <a:pPr>
                <a:defRPr/>
              </a:pPr>
              <a:t>2016/9/21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EF0DD-2EB3-4841-BC04-5E0E052FC0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285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49275"/>
            <a:ext cx="76962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12875"/>
            <a:ext cx="76962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0872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5623A5B-BE50-49C9-96A3-44CA19F684C2}" type="datetime1">
              <a:rPr lang="zh-TW" altLang="en-US"/>
              <a:pPr>
                <a:defRPr/>
              </a:pPr>
              <a:t>2016/9/21</a:t>
            </a:fld>
            <a:endParaRPr lang="en-US" altLang="zh-TW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3213" y="6284913"/>
            <a:ext cx="3960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0872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2008DEC-E19B-4006-9D6C-42694AEFA0F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31" name="Group 10"/>
          <p:cNvGrpSpPr>
            <a:grpSpLocks/>
          </p:cNvGrpSpPr>
          <p:nvPr/>
        </p:nvGrpSpPr>
        <p:grpSpPr bwMode="auto">
          <a:xfrm>
            <a:off x="168275" y="212725"/>
            <a:ext cx="8823325" cy="6096000"/>
            <a:chOff x="106" y="28"/>
            <a:chExt cx="5558" cy="3840"/>
          </a:xfrm>
        </p:grpSpPr>
        <p:sp>
          <p:nvSpPr>
            <p:cNvPr id="99336" name="AutoShape 8"/>
            <p:cNvSpPr>
              <a:spLocks noChangeArrowheads="1"/>
            </p:cNvSpPr>
            <p:nvPr/>
          </p:nvSpPr>
          <p:spPr bwMode="auto">
            <a:xfrm>
              <a:off x="106" y="28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zh-TW" sz="2400"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99337" name="Line 9"/>
            <p:cNvSpPr>
              <a:spLocks noChangeShapeType="1"/>
            </p:cNvSpPr>
            <p:nvPr/>
          </p:nvSpPr>
          <p:spPr bwMode="auto">
            <a:xfrm>
              <a:off x="480" y="709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  <p:sldLayoutId id="2147484122" r:id="rId12"/>
    <p:sldLayoutId id="2147484123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kumimoji="1"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kumimoji="1"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kumimoji="1"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err="1"/>
              <a:t>PCAPLib</a:t>
            </a:r>
            <a:r>
              <a:rPr lang="en-US" altLang="zh-TW" dirty="0"/>
              <a:t>: A System of Extracting, Classifying, and</a:t>
            </a:r>
            <a:br>
              <a:rPr lang="en-US" altLang="zh-TW" dirty="0"/>
            </a:br>
            <a:r>
              <a:rPr lang="en-US" altLang="zh-TW" dirty="0" err="1"/>
              <a:t>Anonymizing</a:t>
            </a:r>
            <a:r>
              <a:rPr lang="en-US" altLang="zh-TW" dirty="0"/>
              <a:t> Real Packet Traces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altLang="zh-TW" sz="2000" b="1" dirty="0" err="1"/>
              <a:t>Author</a:t>
            </a:r>
            <a:r>
              <a:rPr lang="en-US" altLang="zh-TW" sz="2000" dirty="0" err="1"/>
              <a:t>:Ying-Dar</a:t>
            </a:r>
            <a:r>
              <a:rPr lang="en-US" altLang="zh-TW" sz="2000" dirty="0"/>
              <a:t> Lin, Po-</a:t>
            </a:r>
            <a:r>
              <a:rPr lang="en-US" altLang="zh-TW" sz="2000" dirty="0" err="1"/>
              <a:t>Ching</a:t>
            </a:r>
            <a:r>
              <a:rPr lang="en-US" altLang="zh-TW" sz="2000" dirty="0"/>
              <a:t> Lin</a:t>
            </a:r>
            <a:endParaRPr lang="en-US" altLang="zh-TW" sz="2000" dirty="0" smtClean="0"/>
          </a:p>
          <a:p>
            <a:pPr algn="l"/>
            <a:r>
              <a:rPr lang="en-US" altLang="zh-TW" sz="2000" b="1" dirty="0" err="1"/>
              <a:t>Publisher</a:t>
            </a:r>
            <a:r>
              <a:rPr lang="en-US" altLang="zh-TW" sz="2000" dirty="0" err="1"/>
              <a:t>:IEEE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SYSTEMS JOURNAL2016</a:t>
            </a:r>
          </a:p>
        </p:txBody>
      </p:sp>
    </p:spTree>
    <p:extLst>
      <p:ext uri="{BB962C8B-B14F-4D97-AF65-F5344CB8AC3E}">
        <p14:creationId xmlns:p14="http://schemas.microsoft.com/office/powerpoint/2010/main" val="2452031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6319" y="413007"/>
            <a:ext cx="5328935" cy="3055122"/>
          </a:xfrm>
          <a:prstGeom prst="rect">
            <a:avLst/>
          </a:prstGeom>
        </p:spPr>
      </p:pic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8" name="文字方塊 7"/>
          <p:cNvSpPr txBox="1"/>
          <p:nvPr/>
        </p:nvSpPr>
        <p:spPr>
          <a:xfrm>
            <a:off x="408803" y="3674076"/>
            <a:ext cx="84025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en-US" altLang="zh-TW" sz="2000" dirty="0">
                <a:latin typeface="+mn-lt"/>
                <a:ea typeface="+mn-ea"/>
              </a:rPr>
              <a:t>Packet </a:t>
            </a:r>
            <a:r>
              <a:rPr lang="en-US" altLang="zh-TW" sz="2000" dirty="0" smtClean="0">
                <a:latin typeface="+mn-lt"/>
                <a:ea typeface="+mn-ea"/>
              </a:rPr>
              <a:t>Dissection</a:t>
            </a:r>
          </a:p>
          <a:p>
            <a:pPr marL="800100" lvl="1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en-US" altLang="zh-TW" sz="2000" dirty="0" smtClean="0">
                <a:latin typeface="+mn-lt"/>
                <a:ea typeface="+mn-ea"/>
              </a:rPr>
              <a:t>Decode </a:t>
            </a:r>
            <a:r>
              <a:rPr lang="en-US" altLang="zh-TW" sz="2000" dirty="0" err="1" smtClean="0">
                <a:latin typeface="+mn-lt"/>
                <a:ea typeface="+mn-ea"/>
              </a:rPr>
              <a:t>protocal</a:t>
            </a:r>
            <a:endParaRPr lang="en-US" altLang="zh-TW" sz="2000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en-US" altLang="zh-TW" sz="2000" dirty="0">
                <a:latin typeface="+mn-lt"/>
                <a:ea typeface="+mn-ea"/>
              </a:rPr>
              <a:t>Field </a:t>
            </a:r>
            <a:r>
              <a:rPr lang="en-US" altLang="zh-TW" sz="2000" dirty="0" smtClean="0">
                <a:latin typeface="+mn-lt"/>
                <a:ea typeface="+mn-ea"/>
              </a:rPr>
              <a:t>Transformation</a:t>
            </a:r>
          </a:p>
          <a:p>
            <a:pPr marL="800100" lvl="1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en-US" altLang="zh-TW" sz="2000" dirty="0" smtClean="0">
                <a:latin typeface="+mn-lt"/>
                <a:ea typeface="+mn-ea"/>
              </a:rPr>
              <a:t>Replace field value</a:t>
            </a:r>
            <a:endParaRPr lang="en-US" altLang="zh-TW" sz="2000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en-US" altLang="zh-TW" sz="2000" dirty="0">
                <a:latin typeface="+mn-lt"/>
                <a:ea typeface="+mn-ea"/>
              </a:rPr>
              <a:t>Pattern </a:t>
            </a:r>
            <a:r>
              <a:rPr lang="en-US" altLang="zh-TW" sz="2000" dirty="0" smtClean="0">
                <a:latin typeface="+mn-lt"/>
                <a:ea typeface="+mn-ea"/>
              </a:rPr>
              <a:t>Substitution</a:t>
            </a:r>
          </a:p>
          <a:p>
            <a:pPr marL="800100" lvl="1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en-US" altLang="zh-TW" sz="2000" dirty="0" smtClean="0">
                <a:latin typeface="+mn-lt"/>
                <a:ea typeface="+mn-ea"/>
              </a:rPr>
              <a:t>Substitute pattern</a:t>
            </a:r>
            <a:endParaRPr lang="zh-TW" altLang="en-US" sz="20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84151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9517" y="1529060"/>
            <a:ext cx="6062775" cy="418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35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654"/>
            <a:ext cx="4215866" cy="2083517"/>
          </a:xfrm>
          <a:prstGeom prst="rect">
            <a:avLst/>
          </a:prstGeom>
        </p:spPr>
      </p:pic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15866" y="-1"/>
            <a:ext cx="4922933" cy="6153665"/>
          </a:xfrm>
          <a:prstGeom prst="rect">
            <a:avLst/>
          </a:prstGeom>
          <a:ln w="22225">
            <a:solidFill>
              <a:schemeClr val="accent1">
                <a:alpha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62133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535" y="1203595"/>
            <a:ext cx="8769129" cy="2521474"/>
          </a:xfrm>
          <a:prstGeom prst="rect">
            <a:avLst/>
          </a:prstGeom>
        </p:spPr>
      </p:pic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0446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292" y="375813"/>
            <a:ext cx="4631086" cy="5666064"/>
          </a:xfrm>
          <a:prstGeom prst="rect">
            <a:avLst/>
          </a:prstGeom>
        </p:spPr>
      </p:pic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50186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49275"/>
            <a:ext cx="4399207" cy="2366920"/>
          </a:xfrm>
          <a:prstGeom prst="rect">
            <a:avLst/>
          </a:prstGeom>
        </p:spPr>
      </p:pic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175" y="648640"/>
            <a:ext cx="4461699" cy="226755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4261" y="3577997"/>
            <a:ext cx="4532398" cy="128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97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1871" y="1530482"/>
            <a:ext cx="4316781" cy="2349540"/>
          </a:xfrm>
          <a:prstGeom prst="rect">
            <a:avLst/>
          </a:prstGeom>
        </p:spPr>
      </p:pic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330" y="4423720"/>
            <a:ext cx="3159499" cy="68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73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 this paper</a:t>
            </a:r>
            <a:r>
              <a:rPr lang="en-US" altLang="zh-TW" dirty="0" smtClean="0"/>
              <a:t>, designed </a:t>
            </a:r>
            <a:r>
              <a:rPr lang="en-US" altLang="zh-TW" dirty="0"/>
              <a:t>the </a:t>
            </a:r>
            <a:r>
              <a:rPr lang="en-US" altLang="zh-TW" dirty="0" err="1"/>
              <a:t>PCAPLib</a:t>
            </a:r>
            <a:r>
              <a:rPr lang="en-US" altLang="zh-TW" dirty="0"/>
              <a:t> system to </a:t>
            </a:r>
            <a:r>
              <a:rPr lang="en-US" altLang="zh-TW" dirty="0" smtClean="0"/>
              <a:t>automatically </a:t>
            </a:r>
            <a:r>
              <a:rPr lang="en-US" altLang="zh-TW" dirty="0" smtClean="0">
                <a:solidFill>
                  <a:srgbClr val="FF0000"/>
                </a:solidFill>
              </a:rPr>
              <a:t>extract</a:t>
            </a:r>
            <a:r>
              <a:rPr lang="en-US" altLang="zh-TW" dirty="0">
                <a:solidFill>
                  <a:srgbClr val="FF0000"/>
                </a:solidFill>
              </a:rPr>
              <a:t>, classify, and </a:t>
            </a:r>
            <a:r>
              <a:rPr lang="en-US" altLang="zh-TW" dirty="0" err="1">
                <a:solidFill>
                  <a:srgbClr val="FF0000"/>
                </a:solidFill>
              </a:rPr>
              <a:t>anonymize</a:t>
            </a:r>
            <a:r>
              <a:rPr lang="en-US" altLang="zh-TW" dirty="0"/>
              <a:t> packet traces from a </a:t>
            </a:r>
            <a:r>
              <a:rPr lang="en-US" altLang="zh-TW" dirty="0" smtClean="0"/>
              <a:t>large amount </a:t>
            </a:r>
            <a:r>
              <a:rPr lang="en-US" altLang="zh-TW" dirty="0"/>
              <a:t>of real network trafﬁc. The packet traces will be </a:t>
            </a:r>
            <a:r>
              <a:rPr lang="en-US" altLang="zh-TW" dirty="0" smtClean="0"/>
              <a:t>useful for </a:t>
            </a:r>
            <a:r>
              <a:rPr lang="en-US" altLang="zh-TW" dirty="0"/>
              <a:t>various purposes of network analysis</a:t>
            </a:r>
            <a:r>
              <a:rPr lang="en-US" altLang="zh-TW" dirty="0" smtClean="0"/>
              <a:t>.</a:t>
            </a:r>
          </a:p>
          <a:p>
            <a:r>
              <a:rPr lang="en-US" altLang="zh-TW" dirty="0" err="1" smtClean="0"/>
              <a:t>PCAPLib</a:t>
            </a:r>
            <a:r>
              <a:rPr lang="en-US" altLang="zh-TW" dirty="0" smtClean="0"/>
              <a:t> has two parts</a:t>
            </a:r>
          </a:p>
          <a:p>
            <a:pPr lvl="1"/>
            <a:r>
              <a:rPr lang="en-US" altLang="zh-TW" dirty="0"/>
              <a:t>A</a:t>
            </a:r>
            <a:r>
              <a:rPr lang="en-US" altLang="zh-TW" dirty="0" smtClean="0"/>
              <a:t>ctive </a:t>
            </a:r>
            <a:r>
              <a:rPr lang="en-US" altLang="zh-TW" dirty="0"/>
              <a:t>trace collection (ATC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err="1"/>
              <a:t>PCAPAnon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9493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</a:t>
            </a:r>
            <a:r>
              <a:rPr lang="en-US" altLang="zh-TW" dirty="0"/>
              <a:t>ATC mechanism can automatically classify and </a:t>
            </a:r>
            <a:r>
              <a:rPr lang="en-US" altLang="zh-TW" dirty="0" smtClean="0"/>
              <a:t>extract </a:t>
            </a:r>
            <a:r>
              <a:rPr lang="en-US" altLang="zh-TW" dirty="0"/>
              <a:t>application sessions from bulk network trafﬁc in </a:t>
            </a:r>
            <a:r>
              <a:rPr lang="en-US" altLang="zh-TW" dirty="0" smtClean="0"/>
              <a:t>a real </a:t>
            </a:r>
            <a:r>
              <a:rPr lang="en-US" altLang="zh-TW" dirty="0"/>
              <a:t>environment </a:t>
            </a:r>
            <a:r>
              <a:rPr lang="en-US" altLang="zh-TW" dirty="0" smtClean="0"/>
              <a:t>and </a:t>
            </a:r>
            <a:r>
              <a:rPr lang="en-US" altLang="zh-TW" dirty="0"/>
              <a:t>it is </a:t>
            </a:r>
            <a:r>
              <a:rPr lang="en-US" altLang="zh-TW" dirty="0" smtClean="0"/>
              <a:t>essential to </a:t>
            </a:r>
            <a:r>
              <a:rPr lang="en-US" altLang="zh-TW" dirty="0"/>
              <a:t>continuously maintain the repository of packet </a:t>
            </a:r>
            <a:r>
              <a:rPr lang="en-US" altLang="zh-TW" dirty="0" smtClean="0"/>
              <a:t>traces in </a:t>
            </a:r>
            <a:r>
              <a:rPr lang="en-US" altLang="zh-TW" dirty="0"/>
              <a:t>a scalable manner.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7865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ready-to-use implementation of the </a:t>
            </a:r>
            <a:r>
              <a:rPr lang="en-US" altLang="zh-TW" dirty="0" err="1"/>
              <a:t>PCAPAnon</a:t>
            </a:r>
            <a:r>
              <a:rPr lang="en-US" altLang="zh-TW" dirty="0"/>
              <a:t> mechanism can </a:t>
            </a:r>
            <a:r>
              <a:rPr lang="en-US" altLang="zh-TW" dirty="0" err="1"/>
              <a:t>anonymize</a:t>
            </a:r>
            <a:r>
              <a:rPr lang="en-US" altLang="zh-TW" dirty="0"/>
              <a:t> sensitive information in the packet traces for hundreds of application protocols as much </a:t>
            </a:r>
            <a:r>
              <a:rPr lang="en-US" altLang="zh-TW" dirty="0" smtClean="0"/>
              <a:t>as possible </a:t>
            </a:r>
            <a:r>
              <a:rPr lang="en-US" altLang="zh-TW" dirty="0"/>
              <a:t>in current practices while preserving both </a:t>
            </a:r>
            <a:r>
              <a:rPr lang="en-US" altLang="zh-TW" dirty="0" smtClean="0"/>
              <a:t>the semantics </a:t>
            </a:r>
            <a:r>
              <a:rPr lang="en-US" altLang="zh-TW" dirty="0"/>
              <a:t>and length of important application ﬁelds </a:t>
            </a:r>
            <a:r>
              <a:rPr lang="en-US" altLang="zh-TW" dirty="0" smtClean="0"/>
              <a:t>to keep </a:t>
            </a:r>
            <a:r>
              <a:rPr lang="en-US" altLang="zh-TW" dirty="0"/>
              <a:t>the utility for later analysis.</a:t>
            </a: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7502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39121"/>
            <a:ext cx="9248566" cy="3364684"/>
          </a:xfrm>
          <a:prstGeom prst="rect">
            <a:avLst/>
          </a:prstGeom>
        </p:spPr>
      </p:pic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642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46" y="216868"/>
            <a:ext cx="9160507" cy="4618743"/>
          </a:xfrm>
          <a:prstGeom prst="rect">
            <a:avLst/>
          </a:prstGeom>
        </p:spPr>
      </p:pic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85500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1999" y="399621"/>
            <a:ext cx="7346895" cy="554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96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752" y="442183"/>
            <a:ext cx="7794937" cy="2729385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426752" y="3566984"/>
            <a:ext cx="82971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en-US" altLang="zh-TW" sz="2000" dirty="0">
                <a:latin typeface="+mn-lt"/>
                <a:ea typeface="+mn-ea"/>
              </a:rPr>
              <a:t>The ATC involves two phases. </a:t>
            </a:r>
            <a:endParaRPr lang="en-US" altLang="zh-TW" sz="2000" dirty="0">
              <a:latin typeface="+mn-lt"/>
              <a:ea typeface="+mn-ea"/>
            </a:endParaRPr>
          </a:p>
          <a:p>
            <a:pPr marL="800100" lvl="1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en-US" altLang="zh-TW" sz="2000" dirty="0" smtClean="0">
                <a:latin typeface="+mn-lt"/>
                <a:ea typeface="+mn-ea"/>
              </a:rPr>
              <a:t>In the </a:t>
            </a:r>
            <a:r>
              <a:rPr lang="en-US" altLang="zh-TW" sz="2000" b="1" dirty="0" smtClean="0">
                <a:latin typeface="+mn-lt"/>
                <a:ea typeface="+mn-ea"/>
              </a:rPr>
              <a:t>extraction phase</a:t>
            </a:r>
            <a:r>
              <a:rPr lang="en-US" altLang="zh-TW" sz="2000" dirty="0" smtClean="0">
                <a:latin typeface="+mn-lt"/>
                <a:ea typeface="+mn-ea"/>
              </a:rPr>
              <a:t>, </a:t>
            </a:r>
            <a:r>
              <a:rPr lang="en-US" altLang="zh-TW" sz="2000" dirty="0">
                <a:latin typeface="+mn-lt"/>
                <a:ea typeface="+mn-ea"/>
              </a:rPr>
              <a:t>the ATC </a:t>
            </a:r>
            <a:r>
              <a:rPr lang="en-US" altLang="zh-TW" sz="2000" dirty="0">
                <a:latin typeface="+mn-lt"/>
                <a:ea typeface="+mn-ea"/>
              </a:rPr>
              <a:t>extracts the sessions associated with the logs </a:t>
            </a:r>
            <a:r>
              <a:rPr lang="en-US" altLang="zh-TW" sz="2000" dirty="0" smtClean="0">
                <a:latin typeface="+mn-lt"/>
                <a:ea typeface="+mn-ea"/>
              </a:rPr>
              <a:t>generated </a:t>
            </a:r>
            <a:r>
              <a:rPr lang="en-US" altLang="zh-TW" sz="2000" dirty="0">
                <a:latin typeface="+mn-lt"/>
                <a:ea typeface="+mn-ea"/>
              </a:rPr>
              <a:t>from </a:t>
            </a:r>
            <a:r>
              <a:rPr lang="en-US" altLang="zh-TW" sz="2000" dirty="0">
                <a:latin typeface="+mn-lt"/>
                <a:ea typeface="+mn-ea"/>
              </a:rPr>
              <a:t>the DUTs. </a:t>
            </a:r>
            <a:endParaRPr lang="en-US" altLang="zh-TW" sz="2000" dirty="0">
              <a:latin typeface="+mn-lt"/>
              <a:ea typeface="+mn-ea"/>
            </a:endParaRPr>
          </a:p>
          <a:p>
            <a:pPr marL="800100" lvl="1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en-US" altLang="zh-TW" sz="2000" dirty="0" smtClean="0">
                <a:latin typeface="+mn-lt"/>
                <a:ea typeface="+mn-ea"/>
              </a:rPr>
              <a:t>In </a:t>
            </a:r>
            <a:r>
              <a:rPr lang="en-US" altLang="zh-TW" sz="2000" dirty="0">
                <a:latin typeface="+mn-lt"/>
                <a:ea typeface="+mn-ea"/>
              </a:rPr>
              <a:t>the </a:t>
            </a:r>
            <a:r>
              <a:rPr lang="en-US" altLang="zh-TW" sz="2000" b="1" dirty="0">
                <a:latin typeface="+mn-lt"/>
                <a:ea typeface="+mn-ea"/>
              </a:rPr>
              <a:t>classiﬁcation phase</a:t>
            </a:r>
            <a:r>
              <a:rPr lang="en-US" altLang="zh-TW" sz="2000" dirty="0">
                <a:latin typeface="+mn-lt"/>
                <a:ea typeface="+mn-ea"/>
              </a:rPr>
              <a:t>, the ATC </a:t>
            </a:r>
            <a:r>
              <a:rPr lang="en-US" altLang="zh-TW" sz="2000" dirty="0" smtClean="0">
                <a:latin typeface="+mn-lt"/>
                <a:ea typeface="+mn-ea"/>
              </a:rPr>
              <a:t>classiﬁes	the </a:t>
            </a:r>
            <a:r>
              <a:rPr lang="en-US" altLang="zh-TW" sz="2000" dirty="0">
                <a:latin typeface="+mn-lt"/>
                <a:ea typeface="+mn-ea"/>
              </a:rPr>
              <a:t>extracted packet traces into </a:t>
            </a:r>
            <a:r>
              <a:rPr lang="en-US" altLang="zh-TW" sz="2000" dirty="0" smtClean="0">
                <a:latin typeface="+mn-lt"/>
                <a:ea typeface="+mn-ea"/>
              </a:rPr>
              <a:t>each application </a:t>
            </a:r>
            <a:r>
              <a:rPr lang="en-US" altLang="zh-TW" sz="2000" dirty="0">
                <a:latin typeface="+mn-lt"/>
                <a:ea typeface="+mn-ea"/>
              </a:rPr>
              <a:t>category </a:t>
            </a:r>
            <a:r>
              <a:rPr lang="en-US" altLang="zh-TW" sz="2000" dirty="0" smtClean="0">
                <a:latin typeface="+mn-lt"/>
                <a:ea typeface="+mn-ea"/>
              </a:rPr>
              <a:t>with keyword </a:t>
            </a:r>
            <a:r>
              <a:rPr lang="en-US" altLang="zh-TW" sz="2000" dirty="0">
                <a:latin typeface="+mn-lt"/>
                <a:ea typeface="+mn-ea"/>
              </a:rPr>
              <a:t>matching against the logs.</a:t>
            </a:r>
            <a:endParaRPr lang="zh-TW" altLang="en-US" sz="20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34075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0303" y="779935"/>
            <a:ext cx="6794391" cy="3849730"/>
          </a:xfrm>
          <a:prstGeom prst="rect">
            <a:avLst/>
          </a:prstGeom>
        </p:spPr>
      </p:pic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4217705"/>
      </p:ext>
    </p:extLst>
  </p:cSld>
  <p:clrMapOvr>
    <a:masterClrMapping/>
  </p:clrMapOvr>
</p:sld>
</file>

<file path=ppt/theme/theme1.xml><?xml version="1.0" encoding="utf-8"?>
<a:theme xmlns:a="http://schemas.openxmlformats.org/drawingml/2006/main" name="佈景主題1">
  <a:themeElements>
    <a:clrScheme name="Studio 2">
      <a:dk1>
        <a:srgbClr val="000000"/>
      </a:dk1>
      <a:lt1>
        <a:srgbClr val="FFFFFF"/>
      </a:lt1>
      <a:dk2>
        <a:srgbClr val="3732A0"/>
      </a:dk2>
      <a:lt2>
        <a:srgbClr val="666699"/>
      </a:lt2>
      <a:accent1>
        <a:srgbClr val="CCCCFF"/>
      </a:accent1>
      <a:accent2>
        <a:srgbClr val="009999"/>
      </a:accent2>
      <a:accent3>
        <a:srgbClr val="FFFFFF"/>
      </a:accent3>
      <a:accent4>
        <a:srgbClr val="000000"/>
      </a:accent4>
      <a:accent5>
        <a:srgbClr val="E2E2FF"/>
      </a:accent5>
      <a:accent6>
        <a:srgbClr val="008A8A"/>
      </a:accent6>
      <a:hlink>
        <a:srgbClr val="3366CC"/>
      </a:hlink>
      <a:folHlink>
        <a:srgbClr val="9094B8"/>
      </a:folHlink>
    </a:clrScheme>
    <a:fontScheme name="自訂 1">
      <a:majorFont>
        <a:latin typeface="Cambria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佈景主題1" id="{79E3779B-47AF-4894-8E98-500BB17A79D9}" vid="{9BACC660-6FA9-4E4E-A260-7422D13677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58</TotalTime>
  <Words>361</Words>
  <Application>Microsoft Office PowerPoint</Application>
  <PresentationFormat>如螢幕大小 (4:3)</PresentationFormat>
  <Paragraphs>48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4" baseType="lpstr">
      <vt:lpstr>新細明體</vt:lpstr>
      <vt:lpstr>標楷體</vt:lpstr>
      <vt:lpstr>Arial</vt:lpstr>
      <vt:lpstr>Arial Black</vt:lpstr>
      <vt:lpstr>Cambria</vt:lpstr>
      <vt:lpstr>Times New Roman</vt:lpstr>
      <vt:lpstr>Wingdings</vt:lpstr>
      <vt:lpstr>佈景主題1</vt:lpstr>
      <vt:lpstr>PCAPLib: A System of Extracting, Classifying, and Anonymizing Real Packet Traces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PCAPLib: A System of Extracting, Classifying, and Anonymizing Real Packet Traces</dc:title>
  <dc:creator>dodo</dc:creator>
  <cp:lastModifiedBy>dodo</cp:lastModifiedBy>
  <cp:revision>6</cp:revision>
  <dcterms:created xsi:type="dcterms:W3CDTF">2016-09-21T05:13:42Z</dcterms:created>
  <dcterms:modified xsi:type="dcterms:W3CDTF">2016-09-21T06:11:59Z</dcterms:modified>
</cp:coreProperties>
</file>