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1" r:id="rId1"/>
  </p:sldMasterIdLst>
  <p:notesMasterIdLst>
    <p:notesMasterId r:id="rId25"/>
  </p:notesMasterIdLst>
  <p:handoutMasterIdLst>
    <p:handoutMasterId r:id="rId26"/>
  </p:handoutMasterIdLst>
  <p:sldIdLst>
    <p:sldId id="353" r:id="rId2"/>
    <p:sldId id="385" r:id="rId3"/>
    <p:sldId id="392" r:id="rId4"/>
    <p:sldId id="386" r:id="rId5"/>
    <p:sldId id="393" r:id="rId6"/>
    <p:sldId id="394" r:id="rId7"/>
    <p:sldId id="395" r:id="rId8"/>
    <p:sldId id="396" r:id="rId9"/>
    <p:sldId id="397" r:id="rId10"/>
    <p:sldId id="398" r:id="rId11"/>
    <p:sldId id="399" r:id="rId12"/>
    <p:sldId id="400" r:id="rId13"/>
    <p:sldId id="401" r:id="rId14"/>
    <p:sldId id="402" r:id="rId15"/>
    <p:sldId id="403" r:id="rId16"/>
    <p:sldId id="404" r:id="rId17"/>
    <p:sldId id="405" r:id="rId18"/>
    <p:sldId id="406" r:id="rId19"/>
    <p:sldId id="407" r:id="rId20"/>
    <p:sldId id="408" r:id="rId21"/>
    <p:sldId id="409" r:id="rId22"/>
    <p:sldId id="410" r:id="rId23"/>
    <p:sldId id="411" r:id="rId24"/>
  </p:sldIdLst>
  <p:sldSz cx="9144000" cy="6858000" type="screen4x3"/>
  <p:notesSz cx="9874250" cy="6797675"/>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1">
          <p15:clr>
            <a:srgbClr val="A4A3A4"/>
          </p15:clr>
        </p15:guide>
        <p15:guide id="2" pos="31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CCCFF"/>
    <a:srgbClr val="66FF33"/>
    <a:srgbClr val="EBEBFF"/>
    <a:srgbClr val="E7E7FF"/>
    <a:srgbClr val="E1E1FF"/>
    <a:srgbClr val="000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淺色樣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淺色樣式 3 - 輔色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7AC3CCA-C797-4891-BE02-D94E43425B78}" styleName="中等深淺樣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中等深淺樣式 1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淺色樣式 2 - 輔色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EBBBCC-DAD2-459C-BE2E-F6DE35CF9A28}" styleName="深色樣式 2 - 輔色 3/輔色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中等深淺樣式 1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ABFCF23-3B69-468F-B69F-88F6DE6A72F2}" styleName="中等深淺樣式 1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中等深淺樣式 1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A488322-F2BA-4B5B-9748-0D474271808F}" styleName="中等深淺樣式 3 - 輔色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78" autoAdjust="0"/>
    <p:restoredTop sz="87716" autoAdjust="0"/>
  </p:normalViewPr>
  <p:slideViewPr>
    <p:cSldViewPr>
      <p:cViewPr varScale="1">
        <p:scale>
          <a:sx n="101" d="100"/>
          <a:sy n="101" d="100"/>
        </p:scale>
        <p:origin x="1872" y="102"/>
      </p:cViewPr>
      <p:guideLst>
        <p:guide orient="horz" pos="2160"/>
        <p:guide pos="2880"/>
      </p:guideLst>
    </p:cSldViewPr>
  </p:slideViewPr>
  <p:outlineViewPr>
    <p:cViewPr>
      <p:scale>
        <a:sx n="33" d="100"/>
        <a:sy n="33" d="100"/>
      </p:scale>
      <p:origin x="0" y="283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1440" y="-96"/>
      </p:cViewPr>
      <p:guideLst>
        <p:guide orient="horz" pos="2141"/>
        <p:guide pos="311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新細明體" pitchFamily="18" charset="-120"/>
              </a:defRPr>
            </a:lvl1pPr>
          </a:lstStyle>
          <a:p>
            <a:pPr>
              <a:defRPr/>
            </a:pPr>
            <a:endParaRPr lang="en-US" altLang="zh-TW" dirty="0"/>
          </a:p>
        </p:txBody>
      </p:sp>
      <p:sp>
        <p:nvSpPr>
          <p:cNvPr id="102403" name="Rectangle 3"/>
          <p:cNvSpPr>
            <a:spLocks noGrp="1" noChangeArrowheads="1"/>
          </p:cNvSpPr>
          <p:nvPr>
            <p:ph type="dt" sz="quarter" idx="1"/>
          </p:nvPr>
        </p:nvSpPr>
        <p:spPr bwMode="auto">
          <a:xfrm>
            <a:off x="5591175" y="0"/>
            <a:ext cx="4281488"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新細明體" pitchFamily="18" charset="-120"/>
              </a:defRPr>
            </a:lvl1pPr>
          </a:lstStyle>
          <a:p>
            <a:pPr>
              <a:defRPr/>
            </a:pPr>
            <a:fld id="{D9100C9D-5435-413A-BF52-2B15EB002061}" type="datetime1">
              <a:rPr lang="zh-TW" altLang="en-US"/>
              <a:pPr>
                <a:defRPr/>
              </a:pPr>
              <a:t>2017/2/15</a:t>
            </a:fld>
            <a:endParaRPr lang="en-US" altLang="zh-TW" dirty="0"/>
          </a:p>
        </p:txBody>
      </p:sp>
      <p:sp>
        <p:nvSpPr>
          <p:cNvPr id="102404" name="Rectangle 4"/>
          <p:cNvSpPr>
            <a:spLocks noGrp="1" noChangeArrowheads="1"/>
          </p:cNvSpPr>
          <p:nvPr>
            <p:ph type="ftr" sz="quarter" idx="2"/>
          </p:nvPr>
        </p:nvSpPr>
        <p:spPr bwMode="auto">
          <a:xfrm>
            <a:off x="0" y="6456363"/>
            <a:ext cx="4279900"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新細明體" pitchFamily="18" charset="-120"/>
              </a:defRPr>
            </a:lvl1pPr>
          </a:lstStyle>
          <a:p>
            <a:pPr>
              <a:defRPr/>
            </a:pPr>
            <a:r>
              <a:rPr lang="en-US" altLang="zh-TW" dirty="0"/>
              <a:t>CSIE CIAL Lab</a:t>
            </a:r>
          </a:p>
        </p:txBody>
      </p:sp>
      <p:sp>
        <p:nvSpPr>
          <p:cNvPr id="102405" name="Rectangle 5"/>
          <p:cNvSpPr>
            <a:spLocks noGrp="1" noChangeArrowheads="1"/>
          </p:cNvSpPr>
          <p:nvPr>
            <p:ph type="sldNum" sz="quarter" idx="3"/>
          </p:nvPr>
        </p:nvSpPr>
        <p:spPr bwMode="auto">
          <a:xfrm>
            <a:off x="5591175" y="6456363"/>
            <a:ext cx="4281488"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新細明體" pitchFamily="18" charset="-120"/>
              </a:defRPr>
            </a:lvl1pPr>
          </a:lstStyle>
          <a:p>
            <a:pPr>
              <a:defRPr/>
            </a:pPr>
            <a:fld id="{DE170E82-7C65-4478-A546-7809429790DF}" type="slidenum">
              <a:rPr lang="en-US" altLang="zh-TW"/>
              <a:pPr>
                <a:defRPr/>
              </a:pPr>
              <a:t>‹#›</a:t>
            </a:fld>
            <a:endParaRPr lang="en-US" altLang="zh-TW" dirty="0"/>
          </a:p>
        </p:txBody>
      </p:sp>
    </p:spTree>
    <p:extLst>
      <p:ext uri="{BB962C8B-B14F-4D97-AF65-F5344CB8AC3E}">
        <p14:creationId xmlns:p14="http://schemas.microsoft.com/office/powerpoint/2010/main" val="2697114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新細明體" pitchFamily="18" charset="-120"/>
              </a:defRPr>
            </a:lvl1pPr>
          </a:lstStyle>
          <a:p>
            <a:pPr>
              <a:defRPr/>
            </a:pPr>
            <a:endParaRPr lang="en-US" altLang="zh-TW" dirty="0"/>
          </a:p>
        </p:txBody>
      </p:sp>
      <p:sp>
        <p:nvSpPr>
          <p:cNvPr id="83971" name="Rectangle 3"/>
          <p:cNvSpPr>
            <a:spLocks noGrp="1" noChangeArrowheads="1"/>
          </p:cNvSpPr>
          <p:nvPr>
            <p:ph type="dt" idx="1"/>
          </p:nvPr>
        </p:nvSpPr>
        <p:spPr bwMode="auto">
          <a:xfrm>
            <a:off x="5591175" y="0"/>
            <a:ext cx="4281488"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新細明體" pitchFamily="18" charset="-120"/>
              </a:defRPr>
            </a:lvl1pPr>
          </a:lstStyle>
          <a:p>
            <a:pPr>
              <a:defRPr/>
            </a:pPr>
            <a:fld id="{E80364E5-E223-41E7-8F7B-C58689653AC1}" type="datetime1">
              <a:rPr lang="zh-TW" altLang="en-US"/>
              <a:pPr>
                <a:defRPr/>
              </a:pPr>
              <a:t>2017/2/15</a:t>
            </a:fld>
            <a:endParaRPr lang="en-US" altLang="zh-TW" dirty="0"/>
          </a:p>
        </p:txBody>
      </p:sp>
      <p:sp>
        <p:nvSpPr>
          <p:cNvPr id="46084" name="Rectangle 4"/>
          <p:cNvSpPr>
            <a:spLocks noGrp="1" noRot="1" noChangeAspect="1" noChangeArrowheads="1" noTextEdit="1"/>
          </p:cNvSpPr>
          <p:nvPr>
            <p:ph type="sldImg" idx="2"/>
          </p:nvPr>
        </p:nvSpPr>
        <p:spPr bwMode="auto">
          <a:xfrm>
            <a:off x="3238500" y="509588"/>
            <a:ext cx="3397250"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3" name="Rectangle 5"/>
          <p:cNvSpPr>
            <a:spLocks noGrp="1" noChangeArrowheads="1"/>
          </p:cNvSpPr>
          <p:nvPr>
            <p:ph type="body" sz="quarter" idx="3"/>
          </p:nvPr>
        </p:nvSpPr>
        <p:spPr bwMode="auto">
          <a:xfrm>
            <a:off x="987425" y="3228975"/>
            <a:ext cx="7899400" cy="30591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83974" name="Rectangle 6"/>
          <p:cNvSpPr>
            <a:spLocks noGrp="1" noChangeArrowheads="1"/>
          </p:cNvSpPr>
          <p:nvPr>
            <p:ph type="ftr" sz="quarter" idx="4"/>
          </p:nvPr>
        </p:nvSpPr>
        <p:spPr bwMode="auto">
          <a:xfrm>
            <a:off x="0" y="6456363"/>
            <a:ext cx="4279900"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新細明體" pitchFamily="18" charset="-120"/>
              </a:defRPr>
            </a:lvl1pPr>
          </a:lstStyle>
          <a:p>
            <a:pPr>
              <a:defRPr/>
            </a:pPr>
            <a:r>
              <a:rPr lang="en-US" altLang="zh-TW" dirty="0"/>
              <a:t>CSIE CIAL Lab</a:t>
            </a:r>
          </a:p>
        </p:txBody>
      </p:sp>
      <p:sp>
        <p:nvSpPr>
          <p:cNvPr id="83975" name="Rectangle 7"/>
          <p:cNvSpPr>
            <a:spLocks noGrp="1" noChangeArrowheads="1"/>
          </p:cNvSpPr>
          <p:nvPr>
            <p:ph type="sldNum" sz="quarter" idx="5"/>
          </p:nvPr>
        </p:nvSpPr>
        <p:spPr bwMode="auto">
          <a:xfrm>
            <a:off x="5591175" y="6456363"/>
            <a:ext cx="4281488"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新細明體" pitchFamily="18" charset="-120"/>
              </a:defRPr>
            </a:lvl1pPr>
          </a:lstStyle>
          <a:p>
            <a:pPr>
              <a:defRPr/>
            </a:pPr>
            <a:fld id="{B67C58D4-8247-4CDB-B8D8-366157AD7CF1}" type="slidenum">
              <a:rPr lang="en-US" altLang="zh-TW"/>
              <a:pPr>
                <a:defRPr/>
              </a:pPr>
              <a:t>‹#›</a:t>
            </a:fld>
            <a:endParaRPr lang="en-US" altLang="zh-TW" dirty="0"/>
          </a:p>
        </p:txBody>
      </p:sp>
    </p:spTree>
    <p:extLst>
      <p:ext uri="{BB962C8B-B14F-4D97-AF65-F5344CB8AC3E}">
        <p14:creationId xmlns:p14="http://schemas.microsoft.com/office/powerpoint/2010/main" val="334454648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fld id="{9F011DFF-4CF2-4B16-A707-64B28036040A}" type="slidenum">
              <a:rPr lang="en-US" altLang="zh-TW" smtClean="0"/>
              <a:pPr eaLnBrk="1" hangingPunct="1"/>
              <a:t>1</a:t>
            </a:fld>
            <a:endParaRPr lang="en-US" altLang="zh-TW" smtClean="0"/>
          </a:p>
        </p:txBody>
      </p:sp>
      <p:sp>
        <p:nvSpPr>
          <p:cNvPr id="4710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fld id="{49D338C6-14FA-48CC-A73D-B1557EEBA41C}" type="datetime1">
              <a:rPr lang="zh-TW" altLang="en-US" smtClean="0"/>
              <a:pPr eaLnBrk="1" hangingPunct="1"/>
              <a:t>2017/2/15</a:t>
            </a:fld>
            <a:endParaRPr lang="en-US" altLang="zh-TW" smtClean="0"/>
          </a:p>
        </p:txBody>
      </p:sp>
      <p:sp>
        <p:nvSpPr>
          <p:cNvPr id="4710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r>
              <a:rPr lang="en-US" altLang="zh-TW" smtClean="0"/>
              <a:t>CSIE CIAL Lab</a:t>
            </a:r>
          </a:p>
        </p:txBody>
      </p:sp>
      <p:sp>
        <p:nvSpPr>
          <p:cNvPr id="47109" name="Rectangle 7"/>
          <p:cNvSpPr txBox="1">
            <a:spLocks noGrp="1" noChangeArrowheads="1"/>
          </p:cNvSpPr>
          <p:nvPr/>
        </p:nvSpPr>
        <p:spPr bwMode="auto">
          <a:xfrm>
            <a:off x="5591175" y="6456363"/>
            <a:ext cx="42814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algn="r" eaLnBrk="1" hangingPunct="1"/>
            <a:fld id="{B507DD77-2F27-408A-A247-AD7484650273}" type="slidenum">
              <a:rPr lang="en-US" altLang="zh-TW" sz="1200"/>
              <a:pPr algn="r" eaLnBrk="1" hangingPunct="1"/>
              <a:t>1</a:t>
            </a:fld>
            <a:endParaRPr lang="en-US" altLang="zh-TW" sz="1200"/>
          </a:p>
        </p:txBody>
      </p:sp>
      <p:sp>
        <p:nvSpPr>
          <p:cNvPr id="47110" name="Rectangle 2"/>
          <p:cNvSpPr>
            <a:spLocks noGrp="1" noRot="1" noChangeAspect="1" noChangeArrowheads="1" noTextEdit="1"/>
          </p:cNvSpPr>
          <p:nvPr>
            <p:ph type="sldImg"/>
          </p:nvPr>
        </p:nvSpPr>
        <p:spPr>
          <a:xfrm>
            <a:off x="3213100" y="508000"/>
            <a:ext cx="3397250" cy="2549525"/>
          </a:xfrm>
          <a:ln/>
        </p:spPr>
      </p:sp>
      <p:sp>
        <p:nvSpPr>
          <p:cNvPr id="471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TW" dirty="0" smtClean="0">
              <a:ea typeface="新細明體" charset="-120"/>
            </a:endParaRPr>
          </a:p>
        </p:txBody>
      </p:sp>
    </p:spTree>
    <p:extLst>
      <p:ext uri="{BB962C8B-B14F-4D97-AF65-F5344CB8AC3E}">
        <p14:creationId xmlns:p14="http://schemas.microsoft.com/office/powerpoint/2010/main" val="1862931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假設將所有</a:t>
            </a:r>
            <a:r>
              <a:rPr lang="en-US" altLang="zh-TW" dirty="0" smtClean="0"/>
              <a:t>input</a:t>
            </a:r>
            <a:r>
              <a:rPr lang="en-US" altLang="zh-TW" baseline="0" dirty="0" smtClean="0"/>
              <a:t> character classes</a:t>
            </a:r>
            <a:r>
              <a:rPr lang="zh-TW" altLang="en-US" baseline="0" dirty="0" smtClean="0"/>
              <a:t>分為十種 並且根據其順序排列</a:t>
            </a:r>
            <a:endParaRPr lang="en-US" altLang="zh-TW" baseline="0" dirty="0" smtClean="0"/>
          </a:p>
          <a:p>
            <a:r>
              <a:rPr lang="zh-TW" altLang="en-US" baseline="0" dirty="0" smtClean="0"/>
              <a:t>數量前三多的</a:t>
            </a:r>
            <a:r>
              <a:rPr lang="en-US" altLang="zh-TW" baseline="0" dirty="0" smtClean="0"/>
              <a:t>state</a:t>
            </a:r>
            <a:r>
              <a:rPr lang="zh-TW" altLang="en-US" baseline="0" dirty="0" smtClean="0"/>
              <a:t>會先被歸類出來</a:t>
            </a:r>
            <a:endParaRPr lang="zh-TW" altLang="en-US"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2017/2/15</a:t>
            </a:fld>
            <a:endParaRPr lang="en-US" altLang="zh-TW" dirty="0"/>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dirty="0"/>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6</a:t>
            </a:fld>
            <a:endParaRPr lang="en-US" altLang="zh-TW" dirty="0"/>
          </a:p>
        </p:txBody>
      </p:sp>
    </p:spTree>
    <p:extLst>
      <p:ext uri="{BB962C8B-B14F-4D97-AF65-F5344CB8AC3E}">
        <p14:creationId xmlns:p14="http://schemas.microsoft.com/office/powerpoint/2010/main" val="3025793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直列為</a:t>
            </a:r>
            <a:r>
              <a:rPr lang="en-US" altLang="zh-TW" dirty="0" smtClean="0"/>
              <a:t>state ID </a:t>
            </a:r>
            <a:r>
              <a:rPr lang="zh-TW" altLang="en-US" dirty="0" smtClean="0"/>
              <a:t>橫列</a:t>
            </a:r>
            <a:r>
              <a:rPr lang="en-US" altLang="zh-TW" dirty="0" smtClean="0"/>
              <a:t>character</a:t>
            </a:r>
            <a:r>
              <a:rPr lang="en-US" altLang="zh-TW" baseline="0" dirty="0" smtClean="0"/>
              <a:t> classes</a:t>
            </a:r>
          </a:p>
          <a:p>
            <a:r>
              <a:rPr lang="en-US" altLang="zh-TW" baseline="0" dirty="0" smtClean="0"/>
              <a:t>00</a:t>
            </a:r>
            <a:r>
              <a:rPr lang="zh-TW" altLang="en-US" baseline="0" dirty="0" smtClean="0"/>
              <a:t> 代表往最多的</a:t>
            </a:r>
            <a:r>
              <a:rPr lang="en-US" altLang="zh-TW" baseline="0" dirty="0" smtClean="0"/>
              <a:t>state transition</a:t>
            </a:r>
          </a:p>
          <a:p>
            <a:r>
              <a:rPr lang="en-US" altLang="zh-TW" baseline="0" dirty="0" smtClean="0"/>
              <a:t>01 </a:t>
            </a:r>
            <a:r>
              <a:rPr lang="zh-TW" altLang="en-US" baseline="0" dirty="0" smtClean="0"/>
              <a:t>代表往第二多的 </a:t>
            </a:r>
            <a:r>
              <a:rPr lang="en-US" altLang="zh-TW" baseline="0" dirty="0" smtClean="0"/>
              <a:t>10</a:t>
            </a:r>
            <a:r>
              <a:rPr lang="zh-TW" altLang="en-US" baseline="0" dirty="0" smtClean="0"/>
              <a:t>代表往第三多的</a:t>
            </a:r>
            <a:endParaRPr lang="en-US" altLang="zh-TW" baseline="0" dirty="0" smtClean="0"/>
          </a:p>
          <a:p>
            <a:r>
              <a:rPr lang="en-US" altLang="zh-TW" baseline="0" dirty="0" smtClean="0"/>
              <a:t>00</a:t>
            </a:r>
            <a:r>
              <a:rPr lang="zh-TW" altLang="en-US" baseline="0" dirty="0" smtClean="0"/>
              <a:t> 代表不屬於前三多的</a:t>
            </a:r>
            <a:r>
              <a:rPr lang="en-US" altLang="zh-TW" baseline="0" dirty="0" smtClean="0"/>
              <a:t>transition</a:t>
            </a:r>
            <a:endParaRPr lang="zh-TW" altLang="en-US"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2017/2/15</a:t>
            </a:fld>
            <a:endParaRPr lang="en-US" altLang="zh-TW" dirty="0"/>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dirty="0"/>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7</a:t>
            </a:fld>
            <a:endParaRPr lang="en-US" altLang="zh-TW" dirty="0"/>
          </a:p>
        </p:txBody>
      </p:sp>
    </p:spTree>
    <p:extLst>
      <p:ext uri="{BB962C8B-B14F-4D97-AF65-F5344CB8AC3E}">
        <p14:creationId xmlns:p14="http://schemas.microsoft.com/office/powerpoint/2010/main" val="143273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查完</a:t>
            </a:r>
            <a:r>
              <a:rPr lang="en-US" altLang="zh-TW" dirty="0" smtClean="0"/>
              <a:t>indirect</a:t>
            </a:r>
            <a:r>
              <a:rPr lang="en-US" altLang="zh-TW" baseline="0" dirty="0" smtClean="0"/>
              <a:t> table</a:t>
            </a:r>
            <a:r>
              <a:rPr lang="zh-TW" altLang="en-US" baseline="0" dirty="0" smtClean="0"/>
              <a:t>後 接著要查</a:t>
            </a:r>
            <a:r>
              <a:rPr lang="en-US" altLang="zh-TW" baseline="0" dirty="0" smtClean="0"/>
              <a:t>transition output table</a:t>
            </a:r>
          </a:p>
          <a:p>
            <a:endParaRPr lang="zh-TW" altLang="en-US"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2017/2/15</a:t>
            </a:fld>
            <a:endParaRPr lang="en-US" altLang="zh-TW" dirty="0"/>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dirty="0"/>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9</a:t>
            </a:fld>
            <a:endParaRPr lang="en-US" altLang="zh-TW" dirty="0"/>
          </a:p>
        </p:txBody>
      </p:sp>
    </p:spTree>
    <p:extLst>
      <p:ext uri="{BB962C8B-B14F-4D97-AF65-F5344CB8AC3E}">
        <p14:creationId xmlns:p14="http://schemas.microsoft.com/office/powerpoint/2010/main" val="1682513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The state ID is used as index to</a:t>
            </a:r>
            <a:r>
              <a:rPr lang="en-US" altLang="zh-TW" baseline="0" dirty="0" smtClean="0"/>
              <a:t> </a:t>
            </a:r>
            <a:r>
              <a:rPr lang="en-US" altLang="zh-TW" dirty="0" smtClean="0"/>
              <a:t>access the same address of multiple SRAMs</a:t>
            </a:r>
          </a:p>
          <a:p>
            <a:r>
              <a:rPr lang="zh-TW" altLang="en-US" dirty="0" smtClean="0"/>
              <a:t>例如</a:t>
            </a:r>
            <a:r>
              <a:rPr lang="en-US" altLang="zh-TW" dirty="0" smtClean="0"/>
              <a:t>state A</a:t>
            </a:r>
            <a:r>
              <a:rPr lang="zh-TW" altLang="en-US" dirty="0" smtClean="0"/>
              <a:t> 只有一條</a:t>
            </a:r>
            <a:r>
              <a:rPr lang="en-US" altLang="zh-TW" dirty="0" smtClean="0"/>
              <a:t>outgoing</a:t>
            </a:r>
            <a:r>
              <a:rPr lang="en-US" altLang="zh-TW" baseline="0" dirty="0" smtClean="0"/>
              <a:t> transition </a:t>
            </a:r>
            <a:r>
              <a:rPr lang="zh-TW" altLang="en-US" baseline="0" dirty="0" smtClean="0"/>
              <a:t>從</a:t>
            </a:r>
            <a:r>
              <a:rPr lang="en-US" altLang="zh-TW" baseline="0" dirty="0" smtClean="0"/>
              <a:t>A</a:t>
            </a:r>
            <a:r>
              <a:rPr lang="zh-TW" altLang="en-US" baseline="0" dirty="0" smtClean="0"/>
              <a:t>到</a:t>
            </a:r>
            <a:r>
              <a:rPr lang="en-US" altLang="zh-TW" baseline="0" dirty="0" smtClean="0"/>
              <a:t>E</a:t>
            </a:r>
            <a:r>
              <a:rPr lang="zh-TW" altLang="en-US" baseline="0" dirty="0" smtClean="0"/>
              <a:t> 則會被存在</a:t>
            </a:r>
            <a:r>
              <a:rPr lang="en-US" altLang="zh-TW" baseline="0" dirty="0" smtClean="0"/>
              <a:t>SRAM1</a:t>
            </a:r>
          </a:p>
          <a:p>
            <a:r>
              <a:rPr lang="zh-TW" altLang="en-US" baseline="0" dirty="0" smtClean="0"/>
              <a:t>讀取石透過</a:t>
            </a:r>
            <a:r>
              <a:rPr lang="en-US" altLang="zh-TW" baseline="0" dirty="0" smtClean="0"/>
              <a:t>state ID</a:t>
            </a:r>
            <a:r>
              <a:rPr lang="zh-TW" altLang="en-US" baseline="0" dirty="0" smtClean="0"/>
              <a:t>來</a:t>
            </a:r>
            <a:r>
              <a:rPr lang="en-US" altLang="zh-TW" baseline="0" dirty="0" smtClean="0"/>
              <a:t>index SRAM</a:t>
            </a:r>
            <a:r>
              <a:rPr lang="zh-TW" altLang="en-US" baseline="0" dirty="0" smtClean="0"/>
              <a:t>的位置並且找出</a:t>
            </a:r>
            <a:r>
              <a:rPr lang="en-US" altLang="zh-TW" baseline="0" dirty="0" smtClean="0"/>
              <a:t>transition</a:t>
            </a:r>
            <a:endParaRPr lang="zh-TW" altLang="en-US"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2017/2/15</a:t>
            </a:fld>
            <a:endParaRPr lang="en-US" altLang="zh-TW" dirty="0"/>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dirty="0"/>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13</a:t>
            </a:fld>
            <a:endParaRPr lang="en-US" altLang="zh-TW" dirty="0"/>
          </a:p>
        </p:txBody>
      </p:sp>
    </p:spTree>
    <p:extLst>
      <p:ext uri="{BB962C8B-B14F-4D97-AF65-F5344CB8AC3E}">
        <p14:creationId xmlns:p14="http://schemas.microsoft.com/office/powerpoint/2010/main" val="798668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For example,</a:t>
            </a:r>
          </a:p>
          <a:p>
            <a:r>
              <a:rPr lang="en-US" altLang="zh-TW" dirty="0" smtClean="0"/>
              <a:t>excluding the outgoing transitions from B to {F, G, H}, if the</a:t>
            </a:r>
          </a:p>
          <a:p>
            <a:r>
              <a:rPr lang="en-US" altLang="zh-TW" dirty="0" smtClean="0"/>
              <a:t>number of outgoing transitions for state B is more than K</a:t>
            </a:r>
          </a:p>
          <a:p>
            <a:r>
              <a:rPr lang="en-US" altLang="zh-TW" dirty="0" smtClean="0"/>
              <a:t>(K=4), one entry in DTT will be used to store these remaining</a:t>
            </a:r>
          </a:p>
          <a:p>
            <a:r>
              <a:rPr lang="en-US" altLang="zh-TW" dirty="0" smtClean="0"/>
              <a:t>outgoing transitions for state B</a:t>
            </a:r>
            <a:endParaRPr lang="zh-TW" altLang="en-US"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2017/2/15</a:t>
            </a:fld>
            <a:endParaRPr lang="en-US" altLang="zh-TW" dirty="0"/>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dirty="0"/>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14</a:t>
            </a:fld>
            <a:endParaRPr lang="en-US" altLang="zh-TW" dirty="0"/>
          </a:p>
        </p:txBody>
      </p:sp>
    </p:spTree>
    <p:extLst>
      <p:ext uri="{BB962C8B-B14F-4D97-AF65-F5344CB8AC3E}">
        <p14:creationId xmlns:p14="http://schemas.microsoft.com/office/powerpoint/2010/main" val="2294435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M : # of</a:t>
            </a:r>
            <a:r>
              <a:rPr lang="en-US" altLang="zh-TW" baseline="0" dirty="0" smtClean="0"/>
              <a:t> state in DFA</a:t>
            </a:r>
          </a:p>
          <a:p>
            <a:r>
              <a:rPr lang="en-US" altLang="zh-TW" baseline="0" dirty="0" smtClean="0"/>
              <a:t>L : size of state ID </a:t>
            </a:r>
          </a:p>
          <a:p>
            <a:r>
              <a:rPr lang="en-US" altLang="zh-TW" baseline="0" dirty="0" smtClean="0"/>
              <a:t>N : remaining transition less than K</a:t>
            </a:r>
          </a:p>
          <a:p>
            <a:r>
              <a:rPr lang="en-US" altLang="zh-TW" baseline="0" dirty="0" smtClean="0"/>
              <a:t>X : number of character classes</a:t>
            </a:r>
            <a:endParaRPr lang="zh-TW" altLang="en-US"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2017/2/15</a:t>
            </a:fld>
            <a:endParaRPr lang="en-US" altLang="zh-TW" dirty="0"/>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dirty="0"/>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16</a:t>
            </a:fld>
            <a:endParaRPr lang="en-US" altLang="zh-TW" dirty="0"/>
          </a:p>
        </p:txBody>
      </p:sp>
    </p:spTree>
    <p:extLst>
      <p:ext uri="{BB962C8B-B14F-4D97-AF65-F5344CB8AC3E}">
        <p14:creationId xmlns:p14="http://schemas.microsoft.com/office/powerpoint/2010/main" val="255585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Search</a:t>
            </a:r>
            <a:r>
              <a:rPr lang="zh-TW" altLang="en-US" dirty="0" smtClean="0"/>
              <a:t>會根據</a:t>
            </a:r>
            <a:r>
              <a:rPr lang="en-US" altLang="zh-TW" dirty="0" smtClean="0"/>
              <a:t>input character</a:t>
            </a:r>
            <a:r>
              <a:rPr lang="zh-TW" altLang="en-US" dirty="0" smtClean="0"/>
              <a:t>與</a:t>
            </a:r>
            <a:r>
              <a:rPr lang="en-US" altLang="zh-TW" dirty="0" smtClean="0"/>
              <a:t>current</a:t>
            </a:r>
            <a:r>
              <a:rPr lang="en-US" altLang="zh-TW" baseline="0" dirty="0" smtClean="0"/>
              <a:t> state</a:t>
            </a:r>
            <a:r>
              <a:rPr lang="zh-TW" altLang="en-US" baseline="0" dirty="0" smtClean="0"/>
              <a:t>來分辨</a:t>
            </a:r>
            <a:endParaRPr lang="en-US" altLang="zh-TW" baseline="0" dirty="0" smtClean="0"/>
          </a:p>
          <a:p>
            <a:r>
              <a:rPr lang="zh-TW" altLang="en-US" baseline="0" dirty="0" smtClean="0"/>
              <a:t>假如</a:t>
            </a:r>
            <a:r>
              <a:rPr lang="en-US" altLang="zh-TW" baseline="0" dirty="0" smtClean="0"/>
              <a:t>current state ID</a:t>
            </a:r>
            <a:r>
              <a:rPr lang="zh-TW" altLang="en-US" baseline="0" dirty="0" smtClean="0"/>
              <a:t>小於</a:t>
            </a:r>
            <a:r>
              <a:rPr lang="en-US" altLang="zh-TW" baseline="0" dirty="0" smtClean="0"/>
              <a:t>N</a:t>
            </a:r>
            <a:r>
              <a:rPr lang="zh-TW" altLang="en-US" baseline="0" dirty="0" smtClean="0"/>
              <a:t>的話 </a:t>
            </a:r>
            <a:r>
              <a:rPr lang="en-US" altLang="zh-TW" baseline="0" dirty="0" smtClean="0"/>
              <a:t>indirect table</a:t>
            </a:r>
            <a:r>
              <a:rPr lang="zh-TW" altLang="en-US" baseline="0" dirty="0" smtClean="0"/>
              <a:t>與</a:t>
            </a:r>
            <a:r>
              <a:rPr lang="en-US" altLang="zh-TW" baseline="0" dirty="0" smtClean="0"/>
              <a:t>K</a:t>
            </a:r>
            <a:r>
              <a:rPr lang="zh-TW" altLang="en-US" baseline="0" dirty="0" smtClean="0"/>
              <a:t> </a:t>
            </a:r>
            <a:r>
              <a:rPr lang="en-US" altLang="zh-TW" baseline="0" dirty="0" smtClean="0"/>
              <a:t>parallel </a:t>
            </a:r>
            <a:r>
              <a:rPr lang="en-US" altLang="zh-TW" baseline="0" dirty="0" err="1" smtClean="0"/>
              <a:t>sram</a:t>
            </a:r>
            <a:r>
              <a:rPr lang="zh-TW" altLang="en-US" baseline="0" dirty="0" smtClean="0"/>
              <a:t>會被同時讀取</a:t>
            </a:r>
            <a:endParaRPr lang="en-US" altLang="zh-TW" baseline="0" dirty="0" smtClean="0"/>
          </a:p>
          <a:p>
            <a:r>
              <a:rPr lang="zh-TW" altLang="en-US" baseline="0" dirty="0" smtClean="0"/>
              <a:t>假如大或小於</a:t>
            </a:r>
            <a:r>
              <a:rPr lang="en-US" altLang="zh-TW" baseline="0" dirty="0" smtClean="0"/>
              <a:t>N</a:t>
            </a:r>
            <a:r>
              <a:rPr lang="zh-TW" altLang="en-US" baseline="0" dirty="0" smtClean="0"/>
              <a:t>則會讀取</a:t>
            </a:r>
            <a:r>
              <a:rPr lang="en-US" altLang="zh-TW" baseline="0" dirty="0" smtClean="0"/>
              <a:t>indirect table</a:t>
            </a:r>
            <a:r>
              <a:rPr lang="zh-TW" altLang="en-US" baseline="0" dirty="0" smtClean="0"/>
              <a:t>與</a:t>
            </a:r>
            <a:r>
              <a:rPr lang="en-US" altLang="zh-TW" baseline="0" dirty="0" smtClean="0"/>
              <a:t>DTT</a:t>
            </a:r>
          </a:p>
          <a:p>
            <a:r>
              <a:rPr lang="zh-TW" altLang="en-US" baseline="0" dirty="0" smtClean="0"/>
              <a:t>這個系統可以透過增加</a:t>
            </a:r>
            <a:r>
              <a:rPr lang="en-US" altLang="zh-TW" baseline="0" dirty="0" smtClean="0"/>
              <a:t>delay register</a:t>
            </a:r>
            <a:r>
              <a:rPr lang="zh-TW" altLang="en-US" baseline="0" dirty="0" smtClean="0"/>
              <a:t>來形成</a:t>
            </a:r>
            <a:r>
              <a:rPr lang="en-US" altLang="zh-TW" baseline="0" dirty="0" smtClean="0"/>
              <a:t>pipeline</a:t>
            </a:r>
            <a:r>
              <a:rPr lang="zh-TW" altLang="en-US" baseline="0" dirty="0" smtClean="0"/>
              <a:t>的架構，而</a:t>
            </a:r>
            <a:r>
              <a:rPr lang="en-US" altLang="zh-TW" baseline="0" dirty="0" smtClean="0"/>
              <a:t>throughput</a:t>
            </a:r>
            <a:r>
              <a:rPr lang="zh-TW" altLang="en-US" baseline="0" dirty="0" smtClean="0"/>
              <a:t>就是每讀取一個字元需要做幾次</a:t>
            </a:r>
            <a:r>
              <a:rPr lang="en-US" altLang="zh-TW" baseline="0" dirty="0" smtClean="0"/>
              <a:t>memory access</a:t>
            </a:r>
          </a:p>
          <a:p>
            <a:endParaRPr lang="en-US" altLang="zh-TW" baseline="0" dirty="0" smtClean="0"/>
          </a:p>
          <a:p>
            <a:endParaRPr lang="zh-TW" altLang="en-US"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2017/2/15</a:t>
            </a:fld>
            <a:endParaRPr lang="en-US" altLang="zh-TW" dirty="0"/>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dirty="0"/>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19</a:t>
            </a:fld>
            <a:endParaRPr lang="en-US" altLang="zh-TW" dirty="0"/>
          </a:p>
        </p:txBody>
      </p:sp>
    </p:spTree>
    <p:extLst>
      <p:ext uri="{BB962C8B-B14F-4D97-AF65-F5344CB8AC3E}">
        <p14:creationId xmlns:p14="http://schemas.microsoft.com/office/powerpoint/2010/main" val="4082942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1 R-trans: remaining transitions except transitions to top 3 most popular</a:t>
            </a:r>
          </a:p>
          <a:p>
            <a:r>
              <a:rPr lang="en-US" altLang="zh-TW" dirty="0" smtClean="0"/>
              <a:t>next states.</a:t>
            </a:r>
          </a:p>
          <a:p>
            <a:r>
              <a:rPr lang="en-US" altLang="zh-TW" dirty="0" smtClean="0"/>
              <a:t>2 K: the default value is set to 10.</a:t>
            </a:r>
          </a:p>
          <a:p>
            <a:r>
              <a:rPr lang="en-US" altLang="zh-TW" dirty="0" smtClean="0"/>
              <a:t>3 TOP-3: Transitions from each state to its top three most popular next</a:t>
            </a:r>
          </a:p>
          <a:p>
            <a:r>
              <a:rPr lang="en-US" altLang="zh-TW" dirty="0" smtClean="0"/>
              <a:t>states</a:t>
            </a:r>
          </a:p>
          <a:p>
            <a:r>
              <a:rPr lang="en-US" altLang="zh-TW" dirty="0" smtClean="0"/>
              <a:t>4 L: L7-filter rules group.</a:t>
            </a:r>
          </a:p>
          <a:p>
            <a:r>
              <a:rPr lang="en-US" altLang="zh-TW" dirty="0" smtClean="0"/>
              <a:t>5 S: Snort rules group</a:t>
            </a:r>
            <a:endParaRPr lang="zh-TW" altLang="en-US"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2017/2/15</a:t>
            </a:fld>
            <a:endParaRPr lang="en-US" altLang="zh-TW" dirty="0"/>
          </a:p>
        </p:txBody>
      </p:sp>
      <p:sp>
        <p:nvSpPr>
          <p:cNvPr id="5" name="頁尾版面配置區 4"/>
          <p:cNvSpPr>
            <a:spLocks noGrp="1"/>
          </p:cNvSpPr>
          <p:nvPr>
            <p:ph type="ftr" sz="quarter" idx="11"/>
          </p:nvPr>
        </p:nvSpPr>
        <p:spPr/>
        <p:txBody>
          <a:bodyPr/>
          <a:lstStyle/>
          <a:p>
            <a:pPr>
              <a:defRPr/>
            </a:pPr>
            <a:r>
              <a:rPr lang="en-US" altLang="zh-TW" smtClean="0"/>
              <a:t>CSIE CIAL Lab</a:t>
            </a:r>
            <a:endParaRPr lang="en-US" altLang="zh-TW" dirty="0"/>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21</a:t>
            </a:fld>
            <a:endParaRPr lang="en-US" altLang="zh-TW" dirty="0"/>
          </a:p>
        </p:txBody>
      </p:sp>
    </p:spTree>
    <p:extLst>
      <p:ext uri="{BB962C8B-B14F-4D97-AF65-F5344CB8AC3E}">
        <p14:creationId xmlns:p14="http://schemas.microsoft.com/office/powerpoint/2010/main" val="3947466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a:effectLst/>
        </p:spPr>
        <p:txBody>
          <a:bodyPr wrap="none" anchor="ctr"/>
          <a:lstStyle/>
          <a:p>
            <a:pPr algn="ctr">
              <a:defRPr/>
            </a:pPr>
            <a:endParaRPr kumimoji="0" lang="zh-TW" altLang="zh-TW" sz="2400">
              <a:latin typeface="Times New Roman" pitchFamily="18" charset="0"/>
              <a:ea typeface="新細明體" pitchFamily="18" charset="-120"/>
            </a:endParaRPr>
          </a:p>
        </p:txBody>
      </p:sp>
      <p:sp>
        <p:nvSpPr>
          <p:cNvPr id="5" name="AutoShape 3"/>
          <p:cNvSpPr>
            <a:spLocks noChangeArrowheads="1"/>
          </p:cNvSpPr>
          <p:nvPr/>
        </p:nvSpPr>
        <p:spPr bwMode="white">
          <a:xfrm>
            <a:off x="327025" y="488950"/>
            <a:ext cx="8435975" cy="4768850"/>
          </a:xfrm>
          <a:prstGeom prst="roundRect">
            <a:avLst>
              <a:gd name="adj" fmla="val 7310"/>
            </a:avLst>
          </a:prstGeom>
          <a:solidFill>
            <a:schemeClr val="bg1"/>
          </a:solidFill>
          <a:ln w="9525">
            <a:noFill/>
            <a:round/>
            <a:headEnd/>
            <a:tailEnd/>
          </a:ln>
          <a:effectLst/>
        </p:spPr>
        <p:txBody>
          <a:bodyPr wrap="none" anchor="ctr"/>
          <a:lstStyle/>
          <a:p>
            <a:pPr algn="ctr">
              <a:defRPr/>
            </a:pPr>
            <a:endParaRPr kumimoji="0" lang="zh-TW" altLang="zh-TW" sz="2400">
              <a:latin typeface="Times New Roman" pitchFamily="18" charset="0"/>
              <a:ea typeface="新細明體" pitchFamily="18" charset="-120"/>
            </a:endParaRPr>
          </a:p>
        </p:txBody>
      </p:sp>
      <p:sp>
        <p:nvSpPr>
          <p:cNvPr id="6"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a:defRPr/>
            </a:pPr>
            <a:endParaRPr kumimoji="0" lang="zh-TW" altLang="zh-TW">
              <a:ea typeface="新細明體" pitchFamily="18" charset="-120"/>
            </a:endParaRPr>
          </a:p>
        </p:txBody>
      </p:sp>
      <p:sp>
        <p:nvSpPr>
          <p:cNvPr id="100357"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r>
              <a:rPr lang="zh-TW" altLang="en-US"/>
              <a:t>按一下以編輯母片標題樣式</a:t>
            </a:r>
          </a:p>
        </p:txBody>
      </p:sp>
      <p:sp>
        <p:nvSpPr>
          <p:cNvPr id="100358"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r>
              <a:rPr lang="zh-TW" altLang="en-US"/>
              <a:t>按一下以編輯母片副標題樣式</a:t>
            </a:r>
          </a:p>
        </p:txBody>
      </p:sp>
      <p:sp>
        <p:nvSpPr>
          <p:cNvPr id="7" name="Rectangle 7"/>
          <p:cNvSpPr>
            <a:spLocks noGrp="1" noChangeArrowheads="1"/>
          </p:cNvSpPr>
          <p:nvPr>
            <p:ph type="dt" sz="half" idx="10"/>
          </p:nvPr>
        </p:nvSpPr>
        <p:spPr/>
        <p:txBody>
          <a:bodyPr/>
          <a:lstStyle>
            <a:lvl1pPr>
              <a:defRPr/>
            </a:lvl1pPr>
          </a:lstStyle>
          <a:p>
            <a:pPr>
              <a:defRPr/>
            </a:pPr>
            <a:fld id="{60555732-0661-4510-8994-21747E367F95}" type="datetime1">
              <a:rPr lang="zh-TW" altLang="en-US"/>
              <a:pPr>
                <a:defRPr/>
              </a:pPr>
              <a:t>2017/2/15</a:t>
            </a:fld>
            <a:endParaRPr lang="en-US" altLang="zh-TW" dirty="0"/>
          </a:p>
        </p:txBody>
      </p:sp>
      <p:sp>
        <p:nvSpPr>
          <p:cNvPr id="8" name="Rectangle 8"/>
          <p:cNvSpPr>
            <a:spLocks noGrp="1" noChangeArrowheads="1"/>
          </p:cNvSpPr>
          <p:nvPr>
            <p:ph type="ftr" sz="quarter" idx="11"/>
          </p:nvPr>
        </p:nvSpPr>
        <p:spPr>
          <a:xfrm>
            <a:off x="2843213" y="6308725"/>
            <a:ext cx="4033837" cy="457200"/>
          </a:xfrm>
        </p:spPr>
        <p:txBody>
          <a:bodyPr/>
          <a:lstStyle>
            <a:lvl1pPr>
              <a:defRPr/>
            </a:lvl1pPr>
          </a:lstStyle>
          <a:p>
            <a:pPr>
              <a:defRPr/>
            </a:pPr>
            <a:r>
              <a:rPr lang="en-US" altLang="zh-TW" dirty="0"/>
              <a:t>National Cheng Kung University CSIE Computer &amp; Internet Architecture Lab </a:t>
            </a:r>
          </a:p>
        </p:txBody>
      </p:sp>
      <p:sp>
        <p:nvSpPr>
          <p:cNvPr id="9" name="Rectangle 9"/>
          <p:cNvSpPr>
            <a:spLocks noGrp="1" noChangeArrowheads="1"/>
          </p:cNvSpPr>
          <p:nvPr>
            <p:ph type="sldNum" sz="quarter" idx="12"/>
          </p:nvPr>
        </p:nvSpPr>
        <p:spPr/>
        <p:txBody>
          <a:bodyPr/>
          <a:lstStyle>
            <a:lvl1pPr>
              <a:defRPr/>
            </a:lvl1pPr>
          </a:lstStyle>
          <a:p>
            <a:pPr>
              <a:defRPr/>
            </a:pPr>
            <a:fld id="{C4D525C8-037D-4D9C-A89D-84B4CBED0478}" type="slidenum">
              <a:rPr lang="en-US" altLang="zh-TW"/>
              <a:pPr>
                <a:defRPr/>
              </a:pPr>
              <a:t>‹#›</a:t>
            </a:fld>
            <a:endParaRPr lang="en-US" altLang="zh-TW" dirty="0"/>
          </a:p>
        </p:txBody>
      </p:sp>
    </p:spTree>
    <p:extLst>
      <p:ext uri="{BB962C8B-B14F-4D97-AF65-F5344CB8AC3E}">
        <p14:creationId xmlns:p14="http://schemas.microsoft.com/office/powerpoint/2010/main" val="1974079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fld id="{46080299-9B71-4CE5-8AF3-49E78D1409C8}" type="datetime1">
              <a:rPr lang="zh-TW" altLang="en-US"/>
              <a:pPr>
                <a:defRPr/>
              </a:pPr>
              <a:t>2017/2/15</a:t>
            </a:fld>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dirty="0"/>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CDD35581-8FB1-4BA3-A1BD-7283ADB7F164}" type="slidenum">
              <a:rPr lang="en-US" altLang="zh-TW"/>
              <a:pPr>
                <a:defRPr/>
              </a:pPr>
              <a:t>‹#›</a:t>
            </a:fld>
            <a:endParaRPr lang="en-US" altLang="zh-TW" dirty="0"/>
          </a:p>
        </p:txBody>
      </p:sp>
    </p:spTree>
    <p:extLst>
      <p:ext uri="{BB962C8B-B14F-4D97-AF65-F5344CB8AC3E}">
        <p14:creationId xmlns:p14="http://schemas.microsoft.com/office/powerpoint/2010/main" val="461516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34150" y="549275"/>
            <a:ext cx="1924050" cy="53943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762000" y="549275"/>
            <a:ext cx="5619750" cy="53943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fld id="{2AF09290-2659-4358-AE6E-0D2AB2AB43AE}" type="datetime1">
              <a:rPr lang="zh-TW" altLang="en-US"/>
              <a:pPr>
                <a:defRPr/>
              </a:pPr>
              <a:t>2017/2/15</a:t>
            </a:fld>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dirty="0"/>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B4378D4B-52B5-445E-B845-CE63557AFEDD}" type="slidenum">
              <a:rPr lang="en-US" altLang="zh-TW"/>
              <a:pPr>
                <a:defRPr/>
              </a:pPr>
              <a:t>‹#›</a:t>
            </a:fld>
            <a:endParaRPr lang="en-US" altLang="zh-TW" dirty="0"/>
          </a:p>
        </p:txBody>
      </p:sp>
    </p:spTree>
    <p:extLst>
      <p:ext uri="{BB962C8B-B14F-4D97-AF65-F5344CB8AC3E}">
        <p14:creationId xmlns:p14="http://schemas.microsoft.com/office/powerpoint/2010/main" val="2479681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762000" y="549275"/>
            <a:ext cx="7696200" cy="592138"/>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762000" y="1412875"/>
            <a:ext cx="3771900" cy="453072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86300" y="1412875"/>
            <a:ext cx="3771900" cy="453072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ln/>
        </p:spPr>
        <p:txBody>
          <a:bodyPr/>
          <a:lstStyle>
            <a:lvl1pPr>
              <a:defRPr/>
            </a:lvl1pPr>
          </a:lstStyle>
          <a:p>
            <a:pPr>
              <a:defRPr/>
            </a:pPr>
            <a:fld id="{B53D082F-EB1F-4CA9-A2BB-73C8CA86B6DC}" type="datetime1">
              <a:rPr lang="zh-TW" altLang="en-US"/>
              <a:pPr>
                <a:defRPr/>
              </a:pPr>
              <a:t>2017/2/15</a:t>
            </a:fld>
            <a:endParaRPr lang="en-US" altLang="zh-TW"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dirty="0"/>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3FE7B881-FCCB-4025-94C8-DA2AFB2801F9}" type="slidenum">
              <a:rPr lang="en-US" altLang="zh-TW"/>
              <a:pPr>
                <a:defRPr/>
              </a:pPr>
              <a:t>‹#›</a:t>
            </a:fld>
            <a:endParaRPr lang="en-US" altLang="zh-TW" dirty="0"/>
          </a:p>
        </p:txBody>
      </p:sp>
    </p:spTree>
    <p:extLst>
      <p:ext uri="{BB962C8B-B14F-4D97-AF65-F5344CB8AC3E}">
        <p14:creationId xmlns:p14="http://schemas.microsoft.com/office/powerpoint/2010/main" val="887309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762000" y="549275"/>
            <a:ext cx="7696200" cy="592138"/>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762000" y="1412875"/>
            <a:ext cx="7696200" cy="4530725"/>
          </a:xfrm>
        </p:spPr>
        <p:txBody>
          <a:bodyPr/>
          <a:lstStyle/>
          <a:p>
            <a:pPr lvl="0"/>
            <a:endParaRPr lang="zh-TW"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fld id="{43662556-DD1A-4320-A61A-1EEC9D929459}" type="datetime1">
              <a:rPr lang="zh-TW" altLang="en-US"/>
              <a:pPr>
                <a:defRPr/>
              </a:pPr>
              <a:t>2017/2/15</a:t>
            </a:fld>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dirty="0"/>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89EE0783-66AB-4E9E-B57F-90858DA08AE8}" type="slidenum">
              <a:rPr lang="en-US" altLang="zh-TW"/>
              <a:pPr>
                <a:defRPr/>
              </a:pPr>
              <a:t>‹#›</a:t>
            </a:fld>
            <a:endParaRPr lang="en-US" altLang="zh-TW" dirty="0"/>
          </a:p>
        </p:txBody>
      </p:sp>
    </p:spTree>
    <p:extLst>
      <p:ext uri="{BB962C8B-B14F-4D97-AF65-F5344CB8AC3E}">
        <p14:creationId xmlns:p14="http://schemas.microsoft.com/office/powerpoint/2010/main" val="164737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fld id="{945B5826-75D5-42B3-A5C4-B229DF8C6A71}" type="datetime1">
              <a:rPr lang="zh-TW" altLang="en-US"/>
              <a:pPr>
                <a:defRPr/>
              </a:pPr>
              <a:t>2017/2/15</a:t>
            </a:fld>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dirty="0"/>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716951E2-EEAA-4669-B8F0-B40FD5B3C243}" type="slidenum">
              <a:rPr lang="en-US" altLang="zh-TW"/>
              <a:pPr>
                <a:defRPr/>
              </a:pPr>
              <a:t>‹#›</a:t>
            </a:fld>
            <a:endParaRPr lang="en-US" altLang="zh-TW" dirty="0"/>
          </a:p>
        </p:txBody>
      </p:sp>
    </p:spTree>
    <p:extLst>
      <p:ext uri="{BB962C8B-B14F-4D97-AF65-F5344CB8AC3E}">
        <p14:creationId xmlns:p14="http://schemas.microsoft.com/office/powerpoint/2010/main" val="2150203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fld id="{6D3840D1-7F77-4D1A-BD2B-AA0AFA56A26A}" type="datetime1">
              <a:rPr lang="zh-TW" altLang="en-US"/>
              <a:pPr>
                <a:defRPr/>
              </a:pPr>
              <a:t>2017/2/15</a:t>
            </a:fld>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dirty="0"/>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8CF754AE-326A-49DC-BA3C-648274DC3B11}" type="slidenum">
              <a:rPr lang="en-US" altLang="zh-TW"/>
              <a:pPr>
                <a:defRPr/>
              </a:pPr>
              <a:t>‹#›</a:t>
            </a:fld>
            <a:endParaRPr lang="en-US" altLang="zh-TW" dirty="0"/>
          </a:p>
        </p:txBody>
      </p:sp>
    </p:spTree>
    <p:extLst>
      <p:ext uri="{BB962C8B-B14F-4D97-AF65-F5344CB8AC3E}">
        <p14:creationId xmlns:p14="http://schemas.microsoft.com/office/powerpoint/2010/main" val="1241178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762000" y="1412875"/>
            <a:ext cx="37719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86300" y="1412875"/>
            <a:ext cx="37719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ln/>
        </p:spPr>
        <p:txBody>
          <a:bodyPr/>
          <a:lstStyle>
            <a:lvl1pPr>
              <a:defRPr/>
            </a:lvl1pPr>
          </a:lstStyle>
          <a:p>
            <a:pPr>
              <a:defRPr/>
            </a:pPr>
            <a:fld id="{3A8D7D96-79B4-4AC6-A23F-82AC22FB9E37}" type="datetime1">
              <a:rPr lang="zh-TW" altLang="en-US"/>
              <a:pPr>
                <a:defRPr/>
              </a:pPr>
              <a:t>2017/2/15</a:t>
            </a:fld>
            <a:endParaRPr lang="en-US" altLang="zh-TW"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dirty="0"/>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D86F1F05-B80C-4342-AEC2-30DC8D76B3D4}" type="slidenum">
              <a:rPr lang="en-US" altLang="zh-TW"/>
              <a:pPr>
                <a:defRPr/>
              </a:pPr>
              <a:t>‹#›</a:t>
            </a:fld>
            <a:endParaRPr lang="en-US" altLang="zh-TW" dirty="0"/>
          </a:p>
        </p:txBody>
      </p:sp>
    </p:spTree>
    <p:extLst>
      <p:ext uri="{BB962C8B-B14F-4D97-AF65-F5344CB8AC3E}">
        <p14:creationId xmlns:p14="http://schemas.microsoft.com/office/powerpoint/2010/main" val="1697363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4"/>
          <p:cNvSpPr>
            <a:spLocks noGrp="1" noChangeArrowheads="1"/>
          </p:cNvSpPr>
          <p:nvPr>
            <p:ph type="dt" sz="half" idx="10"/>
          </p:nvPr>
        </p:nvSpPr>
        <p:spPr>
          <a:ln/>
        </p:spPr>
        <p:txBody>
          <a:bodyPr/>
          <a:lstStyle>
            <a:lvl1pPr>
              <a:defRPr/>
            </a:lvl1pPr>
          </a:lstStyle>
          <a:p>
            <a:pPr>
              <a:defRPr/>
            </a:pPr>
            <a:fld id="{B2C8D481-9A74-41A8-A3DD-B725FABA0BFD}" type="datetime1">
              <a:rPr lang="zh-TW" altLang="en-US"/>
              <a:pPr>
                <a:defRPr/>
              </a:pPr>
              <a:t>2017/2/15</a:t>
            </a:fld>
            <a:endParaRPr lang="en-US" altLang="zh-TW"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dirty="0"/>
              <a:t>National Cheng Kung University CSIE Computer &amp; Internet Architecture Lab </a:t>
            </a:r>
          </a:p>
        </p:txBody>
      </p:sp>
      <p:sp>
        <p:nvSpPr>
          <p:cNvPr id="9" name="Rectangle 6"/>
          <p:cNvSpPr>
            <a:spLocks noGrp="1" noChangeArrowheads="1"/>
          </p:cNvSpPr>
          <p:nvPr>
            <p:ph type="sldNum" sz="quarter" idx="12"/>
          </p:nvPr>
        </p:nvSpPr>
        <p:spPr>
          <a:ln/>
        </p:spPr>
        <p:txBody>
          <a:bodyPr/>
          <a:lstStyle>
            <a:lvl1pPr>
              <a:defRPr/>
            </a:lvl1pPr>
          </a:lstStyle>
          <a:p>
            <a:pPr>
              <a:defRPr/>
            </a:pPr>
            <a:fld id="{5D8368F9-24E6-4439-86FC-553CFE5611B9}" type="slidenum">
              <a:rPr lang="en-US" altLang="zh-TW"/>
              <a:pPr>
                <a:defRPr/>
              </a:pPr>
              <a:t>‹#›</a:t>
            </a:fld>
            <a:endParaRPr lang="en-US" altLang="zh-TW" dirty="0"/>
          </a:p>
        </p:txBody>
      </p:sp>
    </p:spTree>
    <p:extLst>
      <p:ext uri="{BB962C8B-B14F-4D97-AF65-F5344CB8AC3E}">
        <p14:creationId xmlns:p14="http://schemas.microsoft.com/office/powerpoint/2010/main" val="3070461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4"/>
          <p:cNvSpPr>
            <a:spLocks noGrp="1" noChangeArrowheads="1"/>
          </p:cNvSpPr>
          <p:nvPr>
            <p:ph type="dt" sz="half" idx="10"/>
          </p:nvPr>
        </p:nvSpPr>
        <p:spPr>
          <a:ln/>
        </p:spPr>
        <p:txBody>
          <a:bodyPr/>
          <a:lstStyle>
            <a:lvl1pPr>
              <a:defRPr/>
            </a:lvl1pPr>
          </a:lstStyle>
          <a:p>
            <a:pPr>
              <a:defRPr/>
            </a:pPr>
            <a:fld id="{C93432D8-DDB8-4D0D-A821-5B579638449B}" type="datetime1">
              <a:rPr lang="zh-TW" altLang="en-US"/>
              <a:pPr>
                <a:defRPr/>
              </a:pPr>
              <a:t>2017/2/15</a:t>
            </a:fld>
            <a:endParaRPr lang="en-US" altLang="zh-TW"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TW" dirty="0"/>
              <a:t>National Cheng Kung University CSIE Computer &amp; Internet Architecture Lab </a:t>
            </a:r>
          </a:p>
        </p:txBody>
      </p:sp>
      <p:sp>
        <p:nvSpPr>
          <p:cNvPr id="5" name="Rectangle 6"/>
          <p:cNvSpPr>
            <a:spLocks noGrp="1" noChangeArrowheads="1"/>
          </p:cNvSpPr>
          <p:nvPr>
            <p:ph type="sldNum" sz="quarter" idx="12"/>
          </p:nvPr>
        </p:nvSpPr>
        <p:spPr>
          <a:ln/>
        </p:spPr>
        <p:txBody>
          <a:bodyPr/>
          <a:lstStyle>
            <a:lvl1pPr>
              <a:defRPr/>
            </a:lvl1pPr>
          </a:lstStyle>
          <a:p>
            <a:pPr>
              <a:defRPr/>
            </a:pPr>
            <a:fld id="{CC3723CC-A3E8-494E-B22F-9BADF4484A4A}" type="slidenum">
              <a:rPr lang="en-US" altLang="zh-TW"/>
              <a:pPr>
                <a:defRPr/>
              </a:pPr>
              <a:t>‹#›</a:t>
            </a:fld>
            <a:endParaRPr lang="en-US" altLang="zh-TW" dirty="0"/>
          </a:p>
        </p:txBody>
      </p:sp>
    </p:spTree>
    <p:extLst>
      <p:ext uri="{BB962C8B-B14F-4D97-AF65-F5344CB8AC3E}">
        <p14:creationId xmlns:p14="http://schemas.microsoft.com/office/powerpoint/2010/main" val="3197492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C528D2E-D3A3-40BD-85D2-775B7A5B698A}" type="datetime1">
              <a:rPr lang="zh-TW" altLang="en-US"/>
              <a:pPr>
                <a:defRPr/>
              </a:pPr>
              <a:t>2017/2/15</a:t>
            </a:fld>
            <a:endParaRPr lang="en-US" altLang="zh-TW"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TW" dirty="0"/>
              <a:t>National Cheng Kung University CSIE Computer &amp; Internet Architecture Lab </a:t>
            </a:r>
          </a:p>
        </p:txBody>
      </p:sp>
      <p:sp>
        <p:nvSpPr>
          <p:cNvPr id="4" name="Rectangle 6"/>
          <p:cNvSpPr>
            <a:spLocks noGrp="1" noChangeArrowheads="1"/>
          </p:cNvSpPr>
          <p:nvPr>
            <p:ph type="sldNum" sz="quarter" idx="12"/>
          </p:nvPr>
        </p:nvSpPr>
        <p:spPr>
          <a:ln/>
        </p:spPr>
        <p:txBody>
          <a:bodyPr/>
          <a:lstStyle>
            <a:lvl1pPr>
              <a:defRPr/>
            </a:lvl1pPr>
          </a:lstStyle>
          <a:p>
            <a:pPr>
              <a:defRPr/>
            </a:pPr>
            <a:fld id="{1CCA9615-97A3-4B50-80FA-CDDFC7E0164E}" type="slidenum">
              <a:rPr lang="en-US" altLang="zh-TW"/>
              <a:pPr>
                <a:defRPr/>
              </a:pPr>
              <a:t>‹#›</a:t>
            </a:fld>
            <a:endParaRPr lang="en-US" altLang="zh-TW" dirty="0"/>
          </a:p>
        </p:txBody>
      </p:sp>
    </p:spTree>
    <p:extLst>
      <p:ext uri="{BB962C8B-B14F-4D97-AF65-F5344CB8AC3E}">
        <p14:creationId xmlns:p14="http://schemas.microsoft.com/office/powerpoint/2010/main" val="36053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A9F84AE2-8279-4719-AA7D-0CCC31134587}" type="datetime1">
              <a:rPr lang="zh-TW" altLang="en-US"/>
              <a:pPr>
                <a:defRPr/>
              </a:pPr>
              <a:t>2017/2/15</a:t>
            </a:fld>
            <a:endParaRPr lang="en-US" altLang="zh-TW"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dirty="0"/>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9268E641-5E6C-4237-BE88-7A5ACB6ACF21}" type="slidenum">
              <a:rPr lang="en-US" altLang="zh-TW"/>
              <a:pPr>
                <a:defRPr/>
              </a:pPr>
              <a:t>‹#›</a:t>
            </a:fld>
            <a:endParaRPr lang="en-US" altLang="zh-TW" dirty="0"/>
          </a:p>
        </p:txBody>
      </p:sp>
    </p:spTree>
    <p:extLst>
      <p:ext uri="{BB962C8B-B14F-4D97-AF65-F5344CB8AC3E}">
        <p14:creationId xmlns:p14="http://schemas.microsoft.com/office/powerpoint/2010/main" val="1388221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DE7A583F-7C87-430E-BA42-51959189E1EB}" type="datetime1">
              <a:rPr lang="zh-TW" altLang="en-US"/>
              <a:pPr>
                <a:defRPr/>
              </a:pPr>
              <a:t>2017/2/15</a:t>
            </a:fld>
            <a:endParaRPr lang="en-US" altLang="zh-TW"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dirty="0"/>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5D2EF0DD-2EB3-4841-BC04-5E0E052FC0DC}" type="slidenum">
              <a:rPr lang="en-US" altLang="zh-TW"/>
              <a:pPr>
                <a:defRPr/>
              </a:pPr>
              <a:t>‹#›</a:t>
            </a:fld>
            <a:endParaRPr lang="en-US" altLang="zh-TW" dirty="0"/>
          </a:p>
        </p:txBody>
      </p:sp>
    </p:spTree>
    <p:extLst>
      <p:ext uri="{BB962C8B-B14F-4D97-AF65-F5344CB8AC3E}">
        <p14:creationId xmlns:p14="http://schemas.microsoft.com/office/powerpoint/2010/main" val="1182859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549275"/>
            <a:ext cx="7696200"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762000" y="1412875"/>
            <a:ext cx="76962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99332" name="Rectangle 4"/>
          <p:cNvSpPr>
            <a:spLocks noGrp="1" noChangeArrowheads="1"/>
          </p:cNvSpPr>
          <p:nvPr>
            <p:ph type="dt" sz="half" idx="2"/>
          </p:nvPr>
        </p:nvSpPr>
        <p:spPr bwMode="auto">
          <a:xfrm>
            <a:off x="762000" y="6308725"/>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a:defRPr/>
            </a:pPr>
            <a:fld id="{C5623A5B-BE50-49C9-96A3-44CA19F684C2}" type="datetime1">
              <a:rPr lang="zh-TW" altLang="en-US"/>
              <a:pPr>
                <a:defRPr/>
              </a:pPr>
              <a:t>2017/2/15</a:t>
            </a:fld>
            <a:endParaRPr lang="en-US" altLang="zh-TW" dirty="0"/>
          </a:p>
        </p:txBody>
      </p:sp>
      <p:sp>
        <p:nvSpPr>
          <p:cNvPr id="99333" name="Rectangle 5"/>
          <p:cNvSpPr>
            <a:spLocks noGrp="1" noChangeArrowheads="1"/>
          </p:cNvSpPr>
          <p:nvPr>
            <p:ph type="ftr" sz="quarter" idx="3"/>
          </p:nvPr>
        </p:nvSpPr>
        <p:spPr bwMode="auto">
          <a:xfrm>
            <a:off x="2843213" y="6284913"/>
            <a:ext cx="3960812"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a:defRPr/>
            </a:pPr>
            <a:r>
              <a:rPr lang="en-US" altLang="zh-TW" dirty="0"/>
              <a:t>National Cheng Kung University CSIE Computer &amp; Internet Architecture Lab </a:t>
            </a:r>
          </a:p>
        </p:txBody>
      </p:sp>
      <p:sp>
        <p:nvSpPr>
          <p:cNvPr id="99334" name="Rectangle 6"/>
          <p:cNvSpPr>
            <a:spLocks noGrp="1" noChangeArrowheads="1"/>
          </p:cNvSpPr>
          <p:nvPr>
            <p:ph type="sldNum" sz="quarter" idx="4"/>
          </p:nvPr>
        </p:nvSpPr>
        <p:spPr bwMode="auto">
          <a:xfrm>
            <a:off x="6858000" y="6308725"/>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a:defRPr/>
            </a:pPr>
            <a:fld id="{22008DEC-E19B-4006-9D6C-42694AEFA0F0}" type="slidenum">
              <a:rPr lang="en-US" altLang="zh-TW"/>
              <a:pPr>
                <a:defRPr/>
              </a:pPr>
              <a:t>‹#›</a:t>
            </a:fld>
            <a:endParaRPr lang="en-US" altLang="zh-TW" dirty="0"/>
          </a:p>
        </p:txBody>
      </p:sp>
      <p:grpSp>
        <p:nvGrpSpPr>
          <p:cNvPr id="1031" name="Group 10"/>
          <p:cNvGrpSpPr>
            <a:grpSpLocks/>
          </p:cNvGrpSpPr>
          <p:nvPr/>
        </p:nvGrpSpPr>
        <p:grpSpPr bwMode="auto">
          <a:xfrm>
            <a:off x="168275" y="212725"/>
            <a:ext cx="8823325" cy="6096000"/>
            <a:chOff x="106" y="28"/>
            <a:chExt cx="5558" cy="3840"/>
          </a:xfrm>
        </p:grpSpPr>
        <p:sp>
          <p:nvSpPr>
            <p:cNvPr id="99336" name="AutoShape 8"/>
            <p:cNvSpPr>
              <a:spLocks noChangeArrowheads="1"/>
            </p:cNvSpPr>
            <p:nvPr/>
          </p:nvSpPr>
          <p:spPr bwMode="auto">
            <a:xfrm>
              <a:off x="106" y="28"/>
              <a:ext cx="5558" cy="3840"/>
            </a:xfrm>
            <a:prstGeom prst="roundRect">
              <a:avLst>
                <a:gd name="adj" fmla="val 11046"/>
              </a:avLst>
            </a:prstGeom>
            <a:noFill/>
            <a:ln w="28575">
              <a:solidFill>
                <a:schemeClr val="folHlink"/>
              </a:solidFill>
              <a:round/>
              <a:headEnd/>
              <a:tailEnd/>
            </a:ln>
            <a:effectLst/>
          </p:spPr>
          <p:txBody>
            <a:bodyPr wrap="none" anchor="ctr"/>
            <a:lstStyle/>
            <a:p>
              <a:pPr algn="ctr">
                <a:defRPr/>
              </a:pPr>
              <a:endParaRPr kumimoji="0" lang="zh-TW" altLang="zh-TW" sz="2400">
                <a:latin typeface="Times New Roman" pitchFamily="18" charset="0"/>
                <a:ea typeface="新細明體" pitchFamily="18" charset="-120"/>
              </a:endParaRPr>
            </a:p>
          </p:txBody>
        </p:sp>
        <p:sp>
          <p:nvSpPr>
            <p:cNvPr id="99337" name="Line 9"/>
            <p:cNvSpPr>
              <a:spLocks noChangeShapeType="1"/>
            </p:cNvSpPr>
            <p:nvPr/>
          </p:nvSpPr>
          <p:spPr bwMode="auto">
            <a:xfrm>
              <a:off x="480" y="709"/>
              <a:ext cx="4848" cy="0"/>
            </a:xfrm>
            <a:prstGeom prst="line">
              <a:avLst/>
            </a:prstGeom>
            <a:noFill/>
            <a:ln w="38100">
              <a:solidFill>
                <a:schemeClr val="folHlink"/>
              </a:solidFill>
              <a:round/>
              <a:headEnd/>
              <a:tailEnd/>
            </a:ln>
            <a:effectLst/>
          </p:spPr>
          <p:txBody>
            <a:bodyPr/>
            <a:lstStyle/>
            <a:p>
              <a:pPr>
                <a:defRPr/>
              </a:pPr>
              <a:endParaRPr lang="zh-TW" altLang="en-US">
                <a:ea typeface="新細明體" pitchFamily="18" charset="-120"/>
              </a:endParaRPr>
            </a:p>
          </p:txBody>
        </p:sp>
      </p:grpSp>
    </p:spTree>
  </p:cSld>
  <p:clrMap bg1="lt1" tx1="dk1" bg2="lt2" tx2="dk2" accent1="accent1" accent2="accent2" accent3="accent3" accent4="accent4" accent5="accent5" accent6="accent6" hlink="hlink" folHlink="folHlink"/>
  <p:sldLayoutIdLst>
    <p:sldLayoutId id="2147484124" r:id="rId1"/>
    <p:sldLayoutId id="2147484112" r:id="rId2"/>
    <p:sldLayoutId id="2147484113" r:id="rId3"/>
    <p:sldLayoutId id="2147484114" r:id="rId4"/>
    <p:sldLayoutId id="2147484115" r:id="rId5"/>
    <p:sldLayoutId id="2147484116" r:id="rId6"/>
    <p:sldLayoutId id="2147484117" r:id="rId7"/>
    <p:sldLayoutId id="2147484118" r:id="rId8"/>
    <p:sldLayoutId id="2147484119" r:id="rId9"/>
    <p:sldLayoutId id="2147484120" r:id="rId10"/>
    <p:sldLayoutId id="2147484121" r:id="rId11"/>
    <p:sldLayoutId id="2147484122" r:id="rId12"/>
    <p:sldLayoutId id="2147484123" r:id="rId13"/>
  </p:sldLayoutIdLst>
  <p:timing>
    <p:tnLst>
      <p:par>
        <p:cTn id="1" dur="indefinite" restart="never" nodeType="tmRoot"/>
      </p:par>
    </p:tnLst>
  </p:timing>
  <p:hf hdr="0" dt="0"/>
  <p:txStyles>
    <p:titleStyle>
      <a:lvl1pPr algn="l" rtl="0" eaLnBrk="0" fontAlgn="base" hangingPunct="0">
        <a:spcBef>
          <a:spcPct val="0"/>
        </a:spcBef>
        <a:spcAft>
          <a:spcPct val="0"/>
        </a:spcAft>
        <a:defRPr kumimoji="1" sz="3300">
          <a:solidFill>
            <a:schemeClr val="tx2"/>
          </a:solidFill>
          <a:latin typeface="+mj-lt"/>
          <a:ea typeface="+mj-ea"/>
          <a:cs typeface="+mj-cs"/>
        </a:defRPr>
      </a:lvl1pPr>
      <a:lvl2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2pPr>
      <a:lvl3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3pPr>
      <a:lvl4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4pPr>
      <a:lvl5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5pPr>
      <a:lvl6pPr marL="457200" algn="l" rtl="0" fontAlgn="base">
        <a:spcBef>
          <a:spcPct val="0"/>
        </a:spcBef>
        <a:spcAft>
          <a:spcPct val="0"/>
        </a:spcAft>
        <a:defRPr kumimoji="1" sz="3300">
          <a:solidFill>
            <a:schemeClr val="tx2"/>
          </a:solidFill>
          <a:latin typeface="Arial Black" pitchFamily="34" charset="0"/>
          <a:ea typeface="新細明體" pitchFamily="18" charset="-120"/>
        </a:defRPr>
      </a:lvl6pPr>
      <a:lvl7pPr marL="914400" algn="l" rtl="0" fontAlgn="base">
        <a:spcBef>
          <a:spcPct val="0"/>
        </a:spcBef>
        <a:spcAft>
          <a:spcPct val="0"/>
        </a:spcAft>
        <a:defRPr kumimoji="1" sz="3300">
          <a:solidFill>
            <a:schemeClr val="tx2"/>
          </a:solidFill>
          <a:latin typeface="Arial Black" pitchFamily="34" charset="0"/>
          <a:ea typeface="新細明體" pitchFamily="18" charset="-120"/>
        </a:defRPr>
      </a:lvl7pPr>
      <a:lvl8pPr marL="1371600" algn="l" rtl="0" fontAlgn="base">
        <a:spcBef>
          <a:spcPct val="0"/>
        </a:spcBef>
        <a:spcAft>
          <a:spcPct val="0"/>
        </a:spcAft>
        <a:defRPr kumimoji="1" sz="3300">
          <a:solidFill>
            <a:schemeClr val="tx2"/>
          </a:solidFill>
          <a:latin typeface="Arial Black" pitchFamily="34" charset="0"/>
          <a:ea typeface="新細明體" pitchFamily="18" charset="-120"/>
        </a:defRPr>
      </a:lvl8pPr>
      <a:lvl9pPr marL="1828800" algn="l" rtl="0" fontAlgn="base">
        <a:spcBef>
          <a:spcPct val="0"/>
        </a:spcBef>
        <a:spcAft>
          <a:spcPct val="0"/>
        </a:spcAft>
        <a:defRPr kumimoji="1" sz="3300">
          <a:solidFill>
            <a:schemeClr val="tx2"/>
          </a:solidFill>
          <a:latin typeface="Arial Black" pitchFamily="34" charset="0"/>
          <a:ea typeface="新細明體" pitchFamily="18" charset="-120"/>
        </a:defRPr>
      </a:lvl9pPr>
    </p:titleStyle>
    <p:body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88118" y="1052736"/>
            <a:ext cx="8785225" cy="1944687"/>
          </a:xfrm>
        </p:spPr>
        <p:txBody>
          <a:bodyPr/>
          <a:lstStyle/>
          <a:p>
            <a:r>
              <a:rPr lang="en-US" altLang="zh-TW" i="0" dirty="0"/>
              <a:t>Compact DFA Structure for Multiple </a:t>
            </a:r>
            <a:r>
              <a:rPr lang="en-US" altLang="zh-TW" i="0" dirty="0" smtClean="0"/>
              <a:t>Regular</a:t>
            </a:r>
            <a:r>
              <a:rPr lang="zh-TW" altLang="en-US" i="0" dirty="0" smtClean="0"/>
              <a:t> </a:t>
            </a:r>
            <a:r>
              <a:rPr lang="en-US" altLang="zh-TW" i="0" dirty="0" smtClean="0"/>
              <a:t>Expressions </a:t>
            </a:r>
            <a:r>
              <a:rPr lang="en-US" altLang="zh-TW" i="0" dirty="0"/>
              <a:t>Matching</a:t>
            </a:r>
            <a:endParaRPr lang="zh-TW" altLang="zh-TW" sz="3600" i="0" dirty="0" smtClean="0"/>
          </a:p>
        </p:txBody>
      </p:sp>
      <p:sp>
        <p:nvSpPr>
          <p:cNvPr id="3075" name="Rectangle 3"/>
          <p:cNvSpPr>
            <a:spLocks noGrp="1" noChangeArrowheads="1"/>
          </p:cNvSpPr>
          <p:nvPr>
            <p:ph type="subTitle" idx="1"/>
          </p:nvPr>
        </p:nvSpPr>
        <p:spPr>
          <a:xfrm>
            <a:off x="1403648" y="3429000"/>
            <a:ext cx="6444716" cy="2160588"/>
          </a:xfrm>
        </p:spPr>
        <p:txBody>
          <a:bodyPr/>
          <a:lstStyle/>
          <a:p>
            <a:pPr algn="l"/>
            <a:r>
              <a:rPr lang="en-US" altLang="zh-TW" sz="1800" dirty="0">
                <a:latin typeface="Times New Roman" panose="02020603050405020304" pitchFamily="18" charset="0"/>
                <a:cs typeface="Times New Roman" panose="02020603050405020304" pitchFamily="18" charset="0"/>
              </a:rPr>
              <a:t>Author</a:t>
            </a:r>
            <a:r>
              <a:rPr lang="en-US" altLang="zh-TW" sz="1800" dirty="0" smtClean="0">
                <a:latin typeface="Times New Roman" panose="02020603050405020304" pitchFamily="18" charset="0"/>
                <a:cs typeface="Times New Roman" panose="02020603050405020304" pitchFamily="18" charset="0"/>
              </a:rPr>
              <a:t>: Wei Lin , Yi Tang, Bin Liu, Derek </a:t>
            </a:r>
            <a:r>
              <a:rPr lang="en-US" altLang="zh-TW" sz="1800" dirty="0" err="1" smtClean="0">
                <a:latin typeface="Times New Roman" panose="02020603050405020304" pitchFamily="18" charset="0"/>
                <a:cs typeface="Times New Roman" panose="02020603050405020304" pitchFamily="18" charset="0"/>
              </a:rPr>
              <a:t>Pao</a:t>
            </a:r>
            <a:r>
              <a:rPr lang="en-US" altLang="zh-TW" sz="1800" dirty="0" smtClean="0">
                <a:latin typeface="Times New Roman" panose="02020603050405020304" pitchFamily="18" charset="0"/>
                <a:cs typeface="Times New Roman" panose="02020603050405020304" pitchFamily="18" charset="0"/>
              </a:rPr>
              <a:t> and </a:t>
            </a:r>
            <a:r>
              <a:rPr lang="en-US" altLang="zh-TW" sz="1800" dirty="0" err="1" smtClean="0">
                <a:latin typeface="Times New Roman" panose="02020603050405020304" pitchFamily="18" charset="0"/>
                <a:cs typeface="Times New Roman" panose="02020603050405020304" pitchFamily="18" charset="0"/>
              </a:rPr>
              <a:t>XiaoFei</a:t>
            </a:r>
            <a:r>
              <a:rPr lang="en-US" altLang="zh-TW" sz="1800" dirty="0" smtClean="0">
                <a:latin typeface="Times New Roman" panose="02020603050405020304" pitchFamily="18" charset="0"/>
                <a:cs typeface="Times New Roman" panose="02020603050405020304" pitchFamily="18" charset="0"/>
              </a:rPr>
              <a:t> Wang</a:t>
            </a:r>
          </a:p>
          <a:p>
            <a:pPr algn="l"/>
            <a:r>
              <a:rPr lang="en-US" altLang="zh-TW" sz="1800" dirty="0" smtClean="0">
                <a:latin typeface="Times New Roman" panose="02020603050405020304" pitchFamily="18" charset="0"/>
                <a:cs typeface="Times New Roman" panose="02020603050405020304" pitchFamily="18" charset="0"/>
              </a:rPr>
              <a:t>Conference: IEEE ICC, 2009</a:t>
            </a:r>
          </a:p>
          <a:p>
            <a:pPr algn="l"/>
            <a:r>
              <a:rPr lang="en-US" altLang="zh-TW" sz="1800" dirty="0" smtClean="0">
                <a:latin typeface="Times New Roman" panose="02020603050405020304" pitchFamily="18" charset="0"/>
                <a:cs typeface="Times New Roman" panose="02020603050405020304" pitchFamily="18" charset="0"/>
              </a:rPr>
              <a:t>Presenter: </a:t>
            </a:r>
            <a:r>
              <a:rPr lang="en-US" altLang="zh-TW" sz="1800" dirty="0" err="1" smtClean="0">
                <a:latin typeface="Times New Roman" panose="02020603050405020304" pitchFamily="18" charset="0"/>
                <a:cs typeface="Times New Roman" panose="02020603050405020304" pitchFamily="18" charset="0"/>
              </a:rPr>
              <a:t>Kuan-Chieh</a:t>
            </a:r>
            <a:r>
              <a:rPr lang="en-US" altLang="zh-TW" sz="1800" dirty="0" smtClean="0"/>
              <a:t> Feng</a:t>
            </a:r>
          </a:p>
          <a:p>
            <a:pPr algn="l"/>
            <a:r>
              <a:rPr lang="en-US" altLang="zh-TW" sz="1800" dirty="0" smtClean="0">
                <a:latin typeface="Times New Roman" panose="02020603050405020304" pitchFamily="18" charset="0"/>
                <a:cs typeface="Times New Roman" panose="02020603050405020304" pitchFamily="18" charset="0"/>
              </a:rPr>
              <a:t>Date</a:t>
            </a:r>
            <a:r>
              <a:rPr lang="en-US" altLang="zh-TW" sz="1800">
                <a:latin typeface="Times New Roman" panose="02020603050405020304" pitchFamily="18" charset="0"/>
                <a:cs typeface="Times New Roman" panose="02020603050405020304" pitchFamily="18" charset="0"/>
              </a:rPr>
              <a:t>: </a:t>
            </a:r>
            <a:r>
              <a:rPr lang="en-US" altLang="zh-TW" sz="1800" smtClean="0">
                <a:latin typeface="Times New Roman" panose="02020603050405020304" pitchFamily="18" charset="0"/>
                <a:cs typeface="Times New Roman" panose="02020603050405020304" pitchFamily="18" charset="0"/>
              </a:rPr>
              <a:t>2017/02/15</a:t>
            </a:r>
            <a:endParaRPr lang="en-US" altLang="zh-TW" sz="1800" dirty="0" smtClean="0">
              <a:latin typeface="Times New Roman" panose="02020603050405020304" pitchFamily="18" charset="0"/>
              <a:cs typeface="Times New Roman" panose="02020603050405020304" pitchFamily="18" charset="0"/>
            </a:endParaRPr>
          </a:p>
        </p:txBody>
      </p:sp>
      <p:sp>
        <p:nvSpPr>
          <p:cNvPr id="3077" name="Rectangle 5"/>
          <p:cNvSpPr>
            <a:spLocks noChangeArrowheads="1"/>
          </p:cNvSpPr>
          <p:nvPr/>
        </p:nvSpPr>
        <p:spPr bwMode="auto">
          <a:xfrm>
            <a:off x="1600200" y="6016625"/>
            <a:ext cx="59610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pPr algn="ctr" eaLnBrk="0" hangingPunct="0"/>
            <a:r>
              <a:rPr lang="en-US" altLang="zh-TW" sz="1600" dirty="0"/>
              <a:t>Department of Computer Science and Information Engineering </a:t>
            </a:r>
          </a:p>
          <a:p>
            <a:pPr algn="ctr" eaLnBrk="0" hangingPunct="0"/>
            <a:r>
              <a:rPr lang="en-US" altLang="zh-TW" sz="1600" dirty="0"/>
              <a:t>National Cheng Kung </a:t>
            </a:r>
            <a:r>
              <a:rPr lang="en-US" altLang="zh-TW" sz="1600" dirty="0" smtClean="0"/>
              <a:t>University</a:t>
            </a:r>
            <a:endParaRPr lang="en-US" altLang="zh-TW"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CPDFA </a:t>
            </a:r>
            <a:r>
              <a:rPr lang="en-US" altLang="zh-TW" dirty="0" smtClean="0"/>
              <a:t>Architecture</a:t>
            </a:r>
            <a:endParaRPr lang="en-US" altLang="zh-TW" dirty="0"/>
          </a:p>
        </p:txBody>
      </p:sp>
      <p:sp>
        <p:nvSpPr>
          <p:cNvPr id="3" name="內容版面配置區 2"/>
          <p:cNvSpPr>
            <a:spLocks noGrp="1"/>
          </p:cNvSpPr>
          <p:nvPr>
            <p:ph idx="1"/>
          </p:nvPr>
        </p:nvSpPr>
        <p:spPr/>
        <p:txBody>
          <a:bodyPr/>
          <a:lstStyle/>
          <a:p>
            <a:r>
              <a:rPr lang="en-US" altLang="zh-TW" dirty="0"/>
              <a:t>The </a:t>
            </a:r>
            <a:r>
              <a:rPr lang="en-US" altLang="zh-TW" dirty="0" smtClean="0"/>
              <a:t>offset obtained </a:t>
            </a:r>
            <a:r>
              <a:rPr lang="en-US" altLang="zh-TW" dirty="0"/>
              <a:t>from indirect index table can be used to choose one </a:t>
            </a:r>
            <a:r>
              <a:rPr lang="en-US" altLang="zh-TW" dirty="0" smtClean="0"/>
              <a:t>of the </a:t>
            </a:r>
            <a:r>
              <a:rPr lang="en-US" altLang="zh-TW" dirty="0"/>
              <a:t>three next state IDs of the selected row</a:t>
            </a:r>
            <a:r>
              <a:rPr lang="en-US" altLang="zh-TW" dirty="0" smtClean="0"/>
              <a:t>.</a:t>
            </a:r>
          </a:p>
          <a:p>
            <a:endParaRPr lang="en-US" altLang="zh-TW" dirty="0" smtClean="0"/>
          </a:p>
          <a:p>
            <a:r>
              <a:rPr lang="en-US" altLang="zh-TW" dirty="0"/>
              <a:t>In this way, transitions from each state to its top </a:t>
            </a:r>
            <a:r>
              <a:rPr lang="en-US" altLang="zh-TW" dirty="0" smtClean="0"/>
              <a:t>three most </a:t>
            </a:r>
            <a:r>
              <a:rPr lang="en-US" altLang="zh-TW" dirty="0"/>
              <a:t>popular next states can be stored and accessed efficiently.</a:t>
            </a:r>
            <a:endParaRPr lang="zh-TW" altLang="en-US"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dirty="0"/>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10</a:t>
            </a:fld>
            <a:endParaRPr lang="en-US" altLang="zh-TW" dirty="0"/>
          </a:p>
        </p:txBody>
      </p:sp>
    </p:spTree>
    <p:extLst>
      <p:ext uri="{BB962C8B-B14F-4D97-AF65-F5344CB8AC3E}">
        <p14:creationId xmlns:p14="http://schemas.microsoft.com/office/powerpoint/2010/main" val="2615395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CPDFA </a:t>
            </a:r>
            <a:r>
              <a:rPr lang="en-US" altLang="zh-TW" dirty="0" smtClean="0"/>
              <a:t>Architecture</a:t>
            </a:r>
            <a:endParaRPr lang="en-US" altLang="zh-TW" dirty="0"/>
          </a:p>
        </p:txBody>
      </p:sp>
      <p:sp>
        <p:nvSpPr>
          <p:cNvPr id="3" name="內容版面配置區 2"/>
          <p:cNvSpPr>
            <a:spLocks noGrp="1"/>
          </p:cNvSpPr>
          <p:nvPr>
            <p:ph idx="1"/>
          </p:nvPr>
        </p:nvSpPr>
        <p:spPr/>
        <p:txBody>
          <a:bodyPr/>
          <a:lstStyle/>
          <a:p>
            <a:r>
              <a:rPr lang="en-US" altLang="zh-TW" dirty="0" smtClean="0"/>
              <a:t>The </a:t>
            </a:r>
            <a:r>
              <a:rPr lang="en-US" altLang="zh-TW" dirty="0"/>
              <a:t>remaining transitions of each state </a:t>
            </a:r>
            <a:r>
              <a:rPr lang="en-US" altLang="zh-TW" dirty="0" smtClean="0"/>
              <a:t>are stored </a:t>
            </a:r>
            <a:r>
              <a:rPr lang="en-US" altLang="zh-TW" dirty="0"/>
              <a:t>and accessed in different way according to </a:t>
            </a:r>
            <a:r>
              <a:rPr lang="en-US" altLang="zh-TW" dirty="0">
                <a:solidFill>
                  <a:srgbClr val="FF0000"/>
                </a:solidFill>
              </a:rPr>
              <a:t>whether </a:t>
            </a:r>
            <a:r>
              <a:rPr lang="en-US" altLang="zh-TW" dirty="0" smtClean="0">
                <a:solidFill>
                  <a:srgbClr val="FF0000"/>
                </a:solidFill>
              </a:rPr>
              <a:t>the number </a:t>
            </a:r>
            <a:r>
              <a:rPr lang="en-US" altLang="zh-TW" dirty="0">
                <a:solidFill>
                  <a:srgbClr val="FF0000"/>
                </a:solidFill>
              </a:rPr>
              <a:t>of the remaining transitions of each state is more </a:t>
            </a:r>
            <a:r>
              <a:rPr lang="en-US" altLang="zh-TW" dirty="0" smtClean="0">
                <a:solidFill>
                  <a:srgbClr val="FF0000"/>
                </a:solidFill>
              </a:rPr>
              <a:t>than K </a:t>
            </a:r>
            <a:r>
              <a:rPr lang="en-US" altLang="zh-TW" dirty="0">
                <a:solidFill>
                  <a:srgbClr val="FF0000"/>
                </a:solidFill>
              </a:rPr>
              <a:t>or not</a:t>
            </a:r>
            <a:r>
              <a:rPr lang="en-US" altLang="zh-TW" dirty="0" smtClean="0">
                <a:solidFill>
                  <a:srgbClr val="FF0000"/>
                </a:solidFill>
              </a:rPr>
              <a:t>.</a:t>
            </a:r>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dirty="0"/>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11</a:t>
            </a:fld>
            <a:endParaRPr lang="en-US" altLang="zh-TW" dirty="0"/>
          </a:p>
        </p:txBody>
      </p:sp>
    </p:spTree>
    <p:extLst>
      <p:ext uri="{BB962C8B-B14F-4D97-AF65-F5344CB8AC3E}">
        <p14:creationId xmlns:p14="http://schemas.microsoft.com/office/powerpoint/2010/main" val="1911278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CPDFA </a:t>
            </a:r>
            <a:r>
              <a:rPr lang="en-US" altLang="zh-TW" dirty="0" smtClean="0"/>
              <a:t>Architecture</a:t>
            </a:r>
            <a:endParaRPr lang="en-US" altLang="zh-TW" dirty="0"/>
          </a:p>
        </p:txBody>
      </p:sp>
      <p:sp>
        <p:nvSpPr>
          <p:cNvPr id="3" name="內容版面配置區 2"/>
          <p:cNvSpPr>
            <a:spLocks noGrp="1"/>
          </p:cNvSpPr>
          <p:nvPr>
            <p:ph idx="1"/>
          </p:nvPr>
        </p:nvSpPr>
        <p:spPr/>
        <p:txBody>
          <a:bodyPr/>
          <a:lstStyle/>
          <a:p>
            <a:r>
              <a:rPr lang="en-US" altLang="zh-TW" dirty="0"/>
              <a:t>If the number of remaining transitions of a state is </a:t>
            </a:r>
            <a:r>
              <a:rPr lang="en-US" altLang="zh-TW" dirty="0">
                <a:solidFill>
                  <a:srgbClr val="FF0000"/>
                </a:solidFill>
              </a:rPr>
              <a:t>not more than K </a:t>
            </a:r>
            <a:r>
              <a:rPr lang="en-US" altLang="zh-TW" dirty="0"/>
              <a:t>(K=4), the states will be arranged in </a:t>
            </a:r>
            <a:r>
              <a:rPr lang="en-US" altLang="zh-TW" dirty="0">
                <a:solidFill>
                  <a:srgbClr val="FF0000"/>
                </a:solidFill>
              </a:rPr>
              <a:t>descending order based on the number of remaining transitions of the state, and the transitions of the same state will be stored at the same address in different SRAMs from left to right</a:t>
            </a:r>
            <a:r>
              <a:rPr lang="en-US" altLang="zh-TW" dirty="0"/>
              <a:t>.</a:t>
            </a:r>
          </a:p>
          <a:p>
            <a:endParaRPr lang="zh-TW" altLang="en-US"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dirty="0"/>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12</a:t>
            </a:fld>
            <a:endParaRPr lang="en-US" altLang="zh-TW" dirty="0"/>
          </a:p>
        </p:txBody>
      </p:sp>
    </p:spTree>
    <p:extLst>
      <p:ext uri="{BB962C8B-B14F-4D97-AF65-F5344CB8AC3E}">
        <p14:creationId xmlns:p14="http://schemas.microsoft.com/office/powerpoint/2010/main" val="19216485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CPDFA </a:t>
            </a:r>
            <a:r>
              <a:rPr lang="en-US" altLang="zh-TW" dirty="0" smtClean="0"/>
              <a:t>Architecture</a:t>
            </a:r>
            <a:endParaRPr lang="en-US" altLang="zh-TW" dirty="0"/>
          </a:p>
        </p:txBody>
      </p:sp>
      <p:sp>
        <p:nvSpPr>
          <p:cNvPr id="3" name="內容版面配置區 2"/>
          <p:cNvSpPr>
            <a:spLocks noGrp="1"/>
          </p:cNvSpPr>
          <p:nvPr>
            <p:ph idx="1"/>
          </p:nvPr>
        </p:nvSpPr>
        <p:spPr/>
        <p:txBody>
          <a:bodyPr/>
          <a:lstStyle/>
          <a:p>
            <a:endParaRPr lang="zh-TW" altLang="en-US"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dirty="0"/>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13</a:t>
            </a:fld>
            <a:endParaRPr lang="en-US" altLang="zh-TW" dirty="0"/>
          </a:p>
        </p:txBody>
      </p:sp>
      <p:pic>
        <p:nvPicPr>
          <p:cNvPr id="6" name="圖片 5"/>
          <p:cNvPicPr>
            <a:picLocks noChangeAspect="1"/>
          </p:cNvPicPr>
          <p:nvPr/>
        </p:nvPicPr>
        <p:blipFill>
          <a:blip r:embed="rId3"/>
          <a:stretch>
            <a:fillRect/>
          </a:stretch>
        </p:blipFill>
        <p:spPr>
          <a:xfrm>
            <a:off x="1403648" y="1373069"/>
            <a:ext cx="6589141" cy="5361826"/>
          </a:xfrm>
          <a:prstGeom prst="rect">
            <a:avLst/>
          </a:prstGeom>
        </p:spPr>
      </p:pic>
    </p:spTree>
    <p:extLst>
      <p:ext uri="{BB962C8B-B14F-4D97-AF65-F5344CB8AC3E}">
        <p14:creationId xmlns:p14="http://schemas.microsoft.com/office/powerpoint/2010/main" val="6902220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CPDFA </a:t>
            </a:r>
            <a:r>
              <a:rPr lang="en-US" altLang="zh-TW" dirty="0" smtClean="0"/>
              <a:t>Architecture</a:t>
            </a:r>
            <a:endParaRPr lang="en-US" altLang="zh-TW" dirty="0"/>
          </a:p>
        </p:txBody>
      </p:sp>
      <p:sp>
        <p:nvSpPr>
          <p:cNvPr id="3" name="內容版面配置區 2"/>
          <p:cNvSpPr>
            <a:spLocks noGrp="1"/>
          </p:cNvSpPr>
          <p:nvPr>
            <p:ph idx="1"/>
          </p:nvPr>
        </p:nvSpPr>
        <p:spPr/>
        <p:txBody>
          <a:bodyPr/>
          <a:lstStyle/>
          <a:p>
            <a:r>
              <a:rPr lang="en-US" altLang="zh-TW" dirty="0" smtClean="0"/>
              <a:t>If </a:t>
            </a:r>
            <a:r>
              <a:rPr lang="en-US" altLang="zh-TW" dirty="0"/>
              <a:t>the number of </a:t>
            </a:r>
            <a:r>
              <a:rPr lang="en-US" altLang="zh-TW" dirty="0" smtClean="0"/>
              <a:t>remaining transitions </a:t>
            </a:r>
            <a:r>
              <a:rPr lang="en-US" altLang="zh-TW" dirty="0"/>
              <a:t>for a state is </a:t>
            </a:r>
            <a:r>
              <a:rPr lang="en-US" altLang="zh-TW" dirty="0">
                <a:solidFill>
                  <a:srgbClr val="FF0000"/>
                </a:solidFill>
              </a:rPr>
              <a:t>more than K</a:t>
            </a:r>
            <a:r>
              <a:rPr lang="en-US" altLang="zh-TW" dirty="0"/>
              <a:t>, the transitions will </a:t>
            </a:r>
            <a:r>
              <a:rPr lang="en-US" altLang="zh-TW" dirty="0" smtClean="0"/>
              <a:t>be stored </a:t>
            </a:r>
            <a:r>
              <a:rPr lang="en-US" altLang="zh-TW" dirty="0"/>
              <a:t>in a </a:t>
            </a:r>
            <a:r>
              <a:rPr lang="en-US" altLang="zh-TW" dirty="0">
                <a:solidFill>
                  <a:srgbClr val="FF0000"/>
                </a:solidFill>
              </a:rPr>
              <a:t>direct transition table (</a:t>
            </a:r>
            <a:r>
              <a:rPr lang="en-US" altLang="zh-TW" dirty="0" smtClean="0">
                <a:solidFill>
                  <a:srgbClr val="FF0000"/>
                </a:solidFill>
              </a:rPr>
              <a:t>DTT).</a:t>
            </a:r>
            <a:endParaRPr lang="en-US" altLang="zh-TW" dirty="0"/>
          </a:p>
          <a:p>
            <a:r>
              <a:rPr lang="en-US" altLang="zh-TW" dirty="0"/>
              <a:t>The row index is </a:t>
            </a:r>
            <a:r>
              <a:rPr lang="en-US" altLang="zh-TW" dirty="0" smtClean="0"/>
              <a:t>the state </a:t>
            </a:r>
            <a:r>
              <a:rPr lang="en-US" altLang="zh-TW" dirty="0"/>
              <a:t>ID, and the column index is the input character </a:t>
            </a:r>
            <a:r>
              <a:rPr lang="en-US" altLang="zh-TW" dirty="0" smtClean="0"/>
              <a:t>class.</a:t>
            </a:r>
          </a:p>
          <a:p>
            <a:r>
              <a:rPr lang="en-US" altLang="zh-TW" dirty="0" smtClean="0"/>
              <a:t>The table </a:t>
            </a:r>
            <a:r>
              <a:rPr lang="en-US" altLang="zh-TW" dirty="0"/>
              <a:t>entry is the next state information.</a:t>
            </a:r>
            <a:endParaRPr lang="zh-TW" altLang="en-US"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dirty="0"/>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14</a:t>
            </a:fld>
            <a:endParaRPr lang="en-US" altLang="zh-TW" dirty="0"/>
          </a:p>
        </p:txBody>
      </p:sp>
    </p:spTree>
    <p:extLst>
      <p:ext uri="{BB962C8B-B14F-4D97-AF65-F5344CB8AC3E}">
        <p14:creationId xmlns:p14="http://schemas.microsoft.com/office/powerpoint/2010/main" val="1151571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CPDFA </a:t>
            </a:r>
            <a:r>
              <a:rPr lang="en-US" altLang="zh-TW" dirty="0" smtClean="0"/>
              <a:t>Architecture</a:t>
            </a:r>
            <a:endParaRPr lang="en-US" altLang="zh-TW" dirty="0"/>
          </a:p>
        </p:txBody>
      </p:sp>
      <p:sp>
        <p:nvSpPr>
          <p:cNvPr id="3" name="內容版面配置區 2"/>
          <p:cNvSpPr>
            <a:spLocks noGrp="1"/>
          </p:cNvSpPr>
          <p:nvPr>
            <p:ph idx="1"/>
          </p:nvPr>
        </p:nvSpPr>
        <p:spPr/>
        <p:txBody>
          <a:bodyPr/>
          <a:lstStyle/>
          <a:p>
            <a:r>
              <a:rPr lang="en-US" altLang="zh-TW" dirty="0" smtClean="0"/>
              <a:t>Direct Transition Table</a:t>
            </a:r>
            <a:endParaRPr lang="zh-TW" altLang="en-US"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dirty="0"/>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15</a:t>
            </a:fld>
            <a:endParaRPr lang="en-US" altLang="zh-TW" dirty="0"/>
          </a:p>
        </p:txBody>
      </p:sp>
      <p:pic>
        <p:nvPicPr>
          <p:cNvPr id="6" name="圖片 5"/>
          <p:cNvPicPr>
            <a:picLocks noChangeAspect="1"/>
          </p:cNvPicPr>
          <p:nvPr/>
        </p:nvPicPr>
        <p:blipFill>
          <a:blip r:embed="rId2"/>
          <a:stretch>
            <a:fillRect/>
          </a:stretch>
        </p:blipFill>
        <p:spPr>
          <a:xfrm>
            <a:off x="559650" y="2658186"/>
            <a:ext cx="8100900" cy="2040101"/>
          </a:xfrm>
          <a:prstGeom prst="rect">
            <a:avLst/>
          </a:prstGeom>
        </p:spPr>
      </p:pic>
    </p:spTree>
    <p:extLst>
      <p:ext uri="{BB962C8B-B14F-4D97-AF65-F5344CB8AC3E}">
        <p14:creationId xmlns:p14="http://schemas.microsoft.com/office/powerpoint/2010/main" val="28894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CPDFA Architecture</a:t>
            </a:r>
            <a:endParaRPr lang="zh-TW" altLang="en-US" dirty="0"/>
          </a:p>
        </p:txBody>
      </p:sp>
      <p:sp>
        <p:nvSpPr>
          <p:cNvPr id="3" name="內容版面配置區 2"/>
          <p:cNvSpPr>
            <a:spLocks noGrp="1"/>
          </p:cNvSpPr>
          <p:nvPr>
            <p:ph idx="1"/>
          </p:nvPr>
        </p:nvSpPr>
        <p:spPr/>
        <p:txBody>
          <a:bodyPr/>
          <a:lstStyle/>
          <a:p>
            <a:r>
              <a:rPr lang="en-US" altLang="zh-TW" dirty="0" smtClean="0"/>
              <a:t>Storage Estimation</a:t>
            </a:r>
            <a:endParaRPr lang="zh-TW" altLang="en-US"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dirty="0"/>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16</a:t>
            </a:fld>
            <a:endParaRPr lang="en-US" altLang="zh-TW" dirty="0"/>
          </a:p>
        </p:txBody>
      </p:sp>
      <p:pic>
        <p:nvPicPr>
          <p:cNvPr id="7" name="圖片 6"/>
          <p:cNvPicPr>
            <a:picLocks noChangeAspect="1"/>
          </p:cNvPicPr>
          <p:nvPr/>
        </p:nvPicPr>
        <p:blipFill>
          <a:blip r:embed="rId3"/>
          <a:stretch>
            <a:fillRect/>
          </a:stretch>
        </p:blipFill>
        <p:spPr>
          <a:xfrm>
            <a:off x="1367644" y="2083141"/>
            <a:ext cx="5820167" cy="2679473"/>
          </a:xfrm>
          <a:prstGeom prst="rect">
            <a:avLst/>
          </a:prstGeom>
        </p:spPr>
      </p:pic>
      <p:sp>
        <p:nvSpPr>
          <p:cNvPr id="8" name="文字方塊 7"/>
          <p:cNvSpPr txBox="1"/>
          <p:nvPr/>
        </p:nvSpPr>
        <p:spPr>
          <a:xfrm>
            <a:off x="1547664" y="4948707"/>
            <a:ext cx="2448272" cy="400110"/>
          </a:xfrm>
          <a:prstGeom prst="rect">
            <a:avLst/>
          </a:prstGeom>
          <a:noFill/>
        </p:spPr>
        <p:txBody>
          <a:bodyPr wrap="square" rtlCol="0">
            <a:spAutoFit/>
          </a:bodyPr>
          <a:lstStyle/>
          <a:p>
            <a:r>
              <a:rPr lang="en-US" altLang="zh-TW" sz="2000" dirty="0">
                <a:latin typeface="+mn-lt"/>
              </a:rPr>
              <a:t>M : # of state in DFA</a:t>
            </a:r>
          </a:p>
        </p:txBody>
      </p:sp>
      <p:sp>
        <p:nvSpPr>
          <p:cNvPr id="9" name="文字方塊 8"/>
          <p:cNvSpPr txBox="1"/>
          <p:nvPr/>
        </p:nvSpPr>
        <p:spPr>
          <a:xfrm>
            <a:off x="4610100" y="4948707"/>
            <a:ext cx="2124236" cy="400110"/>
          </a:xfrm>
          <a:prstGeom prst="rect">
            <a:avLst/>
          </a:prstGeom>
          <a:noFill/>
        </p:spPr>
        <p:txBody>
          <a:bodyPr wrap="square" rtlCol="0">
            <a:spAutoFit/>
          </a:bodyPr>
          <a:lstStyle/>
          <a:p>
            <a:r>
              <a:rPr lang="en-US" altLang="zh-TW" sz="2000" dirty="0">
                <a:latin typeface="+mn-lt"/>
              </a:rPr>
              <a:t>L : size of state ID </a:t>
            </a:r>
          </a:p>
        </p:txBody>
      </p:sp>
      <p:sp>
        <p:nvSpPr>
          <p:cNvPr id="11" name="文字方塊 10"/>
          <p:cNvSpPr txBox="1"/>
          <p:nvPr/>
        </p:nvSpPr>
        <p:spPr>
          <a:xfrm>
            <a:off x="935596" y="5446153"/>
            <a:ext cx="4068452" cy="400110"/>
          </a:xfrm>
          <a:prstGeom prst="rect">
            <a:avLst/>
          </a:prstGeom>
          <a:noFill/>
        </p:spPr>
        <p:txBody>
          <a:bodyPr wrap="square" rtlCol="0">
            <a:spAutoFit/>
          </a:bodyPr>
          <a:lstStyle/>
          <a:p>
            <a:r>
              <a:rPr lang="en-US" altLang="zh-TW" sz="2000" dirty="0">
                <a:latin typeface="+mn-lt"/>
              </a:rPr>
              <a:t>N : remaining transition less than K</a:t>
            </a:r>
          </a:p>
        </p:txBody>
      </p:sp>
      <p:sp>
        <p:nvSpPr>
          <p:cNvPr id="12" name="文字方塊 11"/>
          <p:cNvSpPr txBox="1"/>
          <p:nvPr/>
        </p:nvSpPr>
        <p:spPr>
          <a:xfrm>
            <a:off x="4810138" y="5439389"/>
            <a:ext cx="3506278" cy="400110"/>
          </a:xfrm>
          <a:prstGeom prst="rect">
            <a:avLst/>
          </a:prstGeom>
          <a:noFill/>
        </p:spPr>
        <p:txBody>
          <a:bodyPr wrap="square" rtlCol="0">
            <a:spAutoFit/>
          </a:bodyPr>
          <a:lstStyle/>
          <a:p>
            <a:r>
              <a:rPr lang="en-US" altLang="zh-TW" sz="2000" dirty="0">
                <a:latin typeface="+mn-lt"/>
              </a:rPr>
              <a:t>X : number of character classes</a:t>
            </a:r>
          </a:p>
        </p:txBody>
      </p:sp>
    </p:spTree>
    <p:extLst>
      <p:ext uri="{BB962C8B-B14F-4D97-AF65-F5344CB8AC3E}">
        <p14:creationId xmlns:p14="http://schemas.microsoft.com/office/powerpoint/2010/main" val="3975070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CPDFA Architecture</a:t>
            </a:r>
            <a:endParaRPr lang="zh-TW" altLang="en-US" dirty="0"/>
          </a:p>
        </p:txBody>
      </p:sp>
      <p:sp>
        <p:nvSpPr>
          <p:cNvPr id="3" name="內容版面配置區 2"/>
          <p:cNvSpPr>
            <a:spLocks noGrp="1"/>
          </p:cNvSpPr>
          <p:nvPr>
            <p:ph idx="1"/>
          </p:nvPr>
        </p:nvSpPr>
        <p:spPr/>
        <p:txBody>
          <a:bodyPr/>
          <a:lstStyle/>
          <a:p>
            <a:r>
              <a:rPr lang="en-US" altLang="zh-TW" dirty="0" smtClean="0"/>
              <a:t>State ID Assignment</a:t>
            </a:r>
            <a:endParaRPr lang="zh-TW" altLang="en-US"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dirty="0"/>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17</a:t>
            </a:fld>
            <a:endParaRPr lang="en-US" altLang="zh-TW" dirty="0"/>
          </a:p>
        </p:txBody>
      </p:sp>
      <p:pic>
        <p:nvPicPr>
          <p:cNvPr id="6" name="圖片 5"/>
          <p:cNvPicPr>
            <a:picLocks noChangeAspect="1"/>
          </p:cNvPicPr>
          <p:nvPr/>
        </p:nvPicPr>
        <p:blipFill>
          <a:blip r:embed="rId2"/>
          <a:stretch>
            <a:fillRect/>
          </a:stretch>
        </p:blipFill>
        <p:spPr>
          <a:xfrm>
            <a:off x="1299989" y="2420888"/>
            <a:ext cx="6620222" cy="2765983"/>
          </a:xfrm>
          <a:prstGeom prst="rect">
            <a:avLst/>
          </a:prstGeom>
        </p:spPr>
      </p:pic>
    </p:spTree>
    <p:extLst>
      <p:ext uri="{BB962C8B-B14F-4D97-AF65-F5344CB8AC3E}">
        <p14:creationId xmlns:p14="http://schemas.microsoft.com/office/powerpoint/2010/main" val="214257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CPDFA Architecture</a:t>
            </a:r>
            <a:endParaRPr lang="zh-TW" altLang="en-US" dirty="0"/>
          </a:p>
        </p:txBody>
      </p:sp>
      <p:sp>
        <p:nvSpPr>
          <p:cNvPr id="3" name="內容版面配置區 2"/>
          <p:cNvSpPr>
            <a:spLocks noGrp="1"/>
          </p:cNvSpPr>
          <p:nvPr>
            <p:ph idx="1"/>
          </p:nvPr>
        </p:nvSpPr>
        <p:spPr/>
        <p:txBody>
          <a:bodyPr/>
          <a:lstStyle/>
          <a:p>
            <a:r>
              <a:rPr lang="en-US" altLang="zh-TW" dirty="0"/>
              <a:t>In order to share the above four tables with </a:t>
            </a:r>
            <a:r>
              <a:rPr lang="en-US" altLang="zh-TW" dirty="0" smtClean="0"/>
              <a:t>multiple DFAs</a:t>
            </a:r>
            <a:r>
              <a:rPr lang="en-US" altLang="zh-TW" dirty="0"/>
              <a:t>, </a:t>
            </a:r>
            <a:r>
              <a:rPr lang="en-US" altLang="zh-TW" dirty="0">
                <a:solidFill>
                  <a:srgbClr val="FF0000"/>
                </a:solidFill>
              </a:rPr>
              <a:t>each DFA will be allocated a section of address </a:t>
            </a:r>
            <a:r>
              <a:rPr lang="en-US" altLang="zh-TW" dirty="0" smtClean="0">
                <a:solidFill>
                  <a:srgbClr val="FF0000"/>
                </a:solidFill>
              </a:rPr>
              <a:t>space in </a:t>
            </a:r>
            <a:r>
              <a:rPr lang="en-US" altLang="zh-TW" dirty="0">
                <a:solidFill>
                  <a:srgbClr val="FF0000"/>
                </a:solidFill>
              </a:rPr>
              <a:t>each table and each DFA will record its starting address </a:t>
            </a:r>
            <a:r>
              <a:rPr lang="en-US" altLang="zh-TW" dirty="0" smtClean="0">
                <a:solidFill>
                  <a:srgbClr val="FF0000"/>
                </a:solidFill>
              </a:rPr>
              <a:t>in each </a:t>
            </a:r>
            <a:r>
              <a:rPr lang="en-US" altLang="zh-TW" dirty="0">
                <a:solidFill>
                  <a:srgbClr val="FF0000"/>
                </a:solidFill>
              </a:rPr>
              <a:t>table</a:t>
            </a:r>
            <a:r>
              <a:rPr lang="en-US" altLang="zh-TW" dirty="0"/>
              <a:t>.</a:t>
            </a:r>
            <a:endParaRPr lang="zh-TW" altLang="en-US"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dirty="0"/>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18</a:t>
            </a:fld>
            <a:endParaRPr lang="en-US" altLang="zh-TW" dirty="0"/>
          </a:p>
        </p:txBody>
      </p:sp>
    </p:spTree>
    <p:extLst>
      <p:ext uri="{BB962C8B-B14F-4D97-AF65-F5344CB8AC3E}">
        <p14:creationId xmlns:p14="http://schemas.microsoft.com/office/powerpoint/2010/main" val="13090724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CPDFA Architecture</a:t>
            </a:r>
            <a:endParaRPr lang="zh-TW" altLang="en-US" dirty="0"/>
          </a:p>
        </p:txBody>
      </p:sp>
      <p:sp>
        <p:nvSpPr>
          <p:cNvPr id="3" name="內容版面配置區 2"/>
          <p:cNvSpPr>
            <a:spLocks noGrp="1"/>
          </p:cNvSpPr>
          <p:nvPr>
            <p:ph idx="1"/>
          </p:nvPr>
        </p:nvSpPr>
        <p:spPr/>
        <p:txBody>
          <a:bodyPr/>
          <a:lstStyle/>
          <a:p>
            <a:endParaRPr lang="zh-TW" altLang="en-US"/>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dirty="0"/>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19</a:t>
            </a:fld>
            <a:endParaRPr lang="en-US" altLang="zh-TW" dirty="0"/>
          </a:p>
        </p:txBody>
      </p:sp>
      <p:pic>
        <p:nvPicPr>
          <p:cNvPr id="6" name="圖片 5"/>
          <p:cNvPicPr>
            <a:picLocks noChangeAspect="1"/>
          </p:cNvPicPr>
          <p:nvPr/>
        </p:nvPicPr>
        <p:blipFill>
          <a:blip r:embed="rId3"/>
          <a:stretch>
            <a:fillRect/>
          </a:stretch>
        </p:blipFill>
        <p:spPr>
          <a:xfrm>
            <a:off x="397790" y="1496840"/>
            <a:ext cx="8424620" cy="4425355"/>
          </a:xfrm>
          <a:prstGeom prst="rect">
            <a:avLst/>
          </a:prstGeom>
        </p:spPr>
      </p:pic>
    </p:spTree>
    <p:extLst>
      <p:ext uri="{BB962C8B-B14F-4D97-AF65-F5344CB8AC3E}">
        <p14:creationId xmlns:p14="http://schemas.microsoft.com/office/powerpoint/2010/main" val="1803789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Outline</a:t>
            </a:r>
            <a:endParaRPr lang="zh-TW" altLang="en-US" dirty="0"/>
          </a:p>
        </p:txBody>
      </p:sp>
      <p:sp>
        <p:nvSpPr>
          <p:cNvPr id="3" name="內容版面配置區 2"/>
          <p:cNvSpPr>
            <a:spLocks noGrp="1"/>
          </p:cNvSpPr>
          <p:nvPr>
            <p:ph idx="1"/>
          </p:nvPr>
        </p:nvSpPr>
        <p:spPr/>
        <p:txBody>
          <a:bodyPr/>
          <a:lstStyle/>
          <a:p>
            <a:r>
              <a:rPr lang="en-US" altLang="zh-TW" dirty="0" smtClean="0"/>
              <a:t>Introduction </a:t>
            </a:r>
          </a:p>
          <a:p>
            <a:r>
              <a:rPr lang="en-US" altLang="zh-TW" dirty="0" smtClean="0"/>
              <a:t>CPDFA Architecture</a:t>
            </a:r>
          </a:p>
          <a:p>
            <a:r>
              <a:rPr lang="en-US" altLang="zh-TW" dirty="0" smtClean="0"/>
              <a:t>Performance Evaluation</a:t>
            </a:r>
          </a:p>
          <a:p>
            <a:pPr marL="0" indent="0">
              <a:buNone/>
            </a:pPr>
            <a:endParaRPr lang="en-US" altLang="zh-TW" dirty="0" smtClean="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2</a:t>
            </a:fld>
            <a:endParaRPr lang="en-US" altLang="zh-TW"/>
          </a:p>
        </p:txBody>
      </p:sp>
    </p:spTree>
    <p:extLst>
      <p:ext uri="{BB962C8B-B14F-4D97-AF65-F5344CB8AC3E}">
        <p14:creationId xmlns:p14="http://schemas.microsoft.com/office/powerpoint/2010/main" val="23913735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CPDFA Architecture</a:t>
            </a:r>
            <a:endParaRPr lang="zh-TW" altLang="en-US" dirty="0"/>
          </a:p>
        </p:txBody>
      </p:sp>
      <p:sp>
        <p:nvSpPr>
          <p:cNvPr id="3" name="內容版面配置區 2"/>
          <p:cNvSpPr>
            <a:spLocks noGrp="1"/>
          </p:cNvSpPr>
          <p:nvPr>
            <p:ph idx="1"/>
          </p:nvPr>
        </p:nvSpPr>
        <p:spPr/>
        <p:txBody>
          <a:bodyPr/>
          <a:lstStyle/>
          <a:p>
            <a:r>
              <a:rPr lang="en-US" altLang="zh-TW" dirty="0"/>
              <a:t>By using the indirect index to represent transitions to </a:t>
            </a:r>
            <a:r>
              <a:rPr lang="en-US" altLang="zh-TW" dirty="0" smtClean="0"/>
              <a:t>top three </a:t>
            </a:r>
            <a:r>
              <a:rPr lang="en-US" altLang="zh-TW" dirty="0"/>
              <a:t>most popular next states, about 90% transitions can </a:t>
            </a:r>
            <a:r>
              <a:rPr lang="en-US" altLang="zh-TW" dirty="0" smtClean="0"/>
              <a:t>be represented </a:t>
            </a:r>
            <a:r>
              <a:rPr lang="en-US" altLang="zh-TW" dirty="0"/>
              <a:t>more compactly and efficiently</a:t>
            </a:r>
            <a:r>
              <a:rPr lang="en-US" altLang="zh-TW" dirty="0" smtClean="0"/>
              <a:t>.</a:t>
            </a:r>
          </a:p>
          <a:p>
            <a:r>
              <a:rPr lang="en-US" altLang="zh-TW" dirty="0"/>
              <a:t>The </a:t>
            </a:r>
            <a:r>
              <a:rPr lang="en-US" altLang="zh-TW" dirty="0" smtClean="0"/>
              <a:t>remaining transitions </a:t>
            </a:r>
            <a:r>
              <a:rPr lang="en-US" altLang="zh-TW" dirty="0"/>
              <a:t>of each state are stored in K parallel SRAMs </a:t>
            </a:r>
            <a:r>
              <a:rPr lang="en-US" altLang="zh-TW" dirty="0" smtClean="0"/>
              <a:t>or DTT</a:t>
            </a:r>
            <a:r>
              <a:rPr lang="en-US" altLang="zh-TW" dirty="0"/>
              <a:t>, which further reduced the storage requirement </a:t>
            </a:r>
            <a:r>
              <a:rPr lang="en-US" altLang="zh-TW" dirty="0" smtClean="0"/>
              <a:t>to represent </a:t>
            </a:r>
            <a:r>
              <a:rPr lang="en-US" altLang="zh-TW" dirty="0"/>
              <a:t>DFA transitions.</a:t>
            </a:r>
            <a:endParaRPr lang="zh-TW" altLang="en-US"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dirty="0"/>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20</a:t>
            </a:fld>
            <a:endParaRPr lang="en-US" altLang="zh-TW" dirty="0"/>
          </a:p>
        </p:txBody>
      </p:sp>
    </p:spTree>
    <p:extLst>
      <p:ext uri="{BB962C8B-B14F-4D97-AF65-F5344CB8AC3E}">
        <p14:creationId xmlns:p14="http://schemas.microsoft.com/office/powerpoint/2010/main" val="11702961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Performance Evaluation</a:t>
            </a:r>
            <a:endParaRPr lang="zh-TW" altLang="en-US" dirty="0"/>
          </a:p>
        </p:txBody>
      </p:sp>
      <p:sp>
        <p:nvSpPr>
          <p:cNvPr id="3" name="內容版面配置區 2"/>
          <p:cNvSpPr>
            <a:spLocks noGrp="1"/>
          </p:cNvSpPr>
          <p:nvPr>
            <p:ph idx="1"/>
          </p:nvPr>
        </p:nvSpPr>
        <p:spPr/>
        <p:txBody>
          <a:bodyPr/>
          <a:lstStyle/>
          <a:p>
            <a:endParaRPr lang="zh-TW" altLang="en-US"/>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dirty="0"/>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21</a:t>
            </a:fld>
            <a:endParaRPr lang="en-US" altLang="zh-TW" dirty="0"/>
          </a:p>
        </p:txBody>
      </p:sp>
      <p:pic>
        <p:nvPicPr>
          <p:cNvPr id="6" name="圖片 5"/>
          <p:cNvPicPr>
            <a:picLocks noChangeAspect="1"/>
          </p:cNvPicPr>
          <p:nvPr/>
        </p:nvPicPr>
        <p:blipFill>
          <a:blip r:embed="rId3"/>
          <a:stretch>
            <a:fillRect/>
          </a:stretch>
        </p:blipFill>
        <p:spPr>
          <a:xfrm>
            <a:off x="1115616" y="1497841"/>
            <a:ext cx="6732612" cy="4616415"/>
          </a:xfrm>
          <a:prstGeom prst="rect">
            <a:avLst/>
          </a:prstGeom>
        </p:spPr>
      </p:pic>
    </p:spTree>
    <p:extLst>
      <p:ext uri="{BB962C8B-B14F-4D97-AF65-F5344CB8AC3E}">
        <p14:creationId xmlns:p14="http://schemas.microsoft.com/office/powerpoint/2010/main" val="10408610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Performance Evaluation</a:t>
            </a:r>
            <a:endParaRPr lang="zh-TW" altLang="en-US" dirty="0"/>
          </a:p>
        </p:txBody>
      </p:sp>
      <p:sp>
        <p:nvSpPr>
          <p:cNvPr id="3" name="內容版面配置區 2"/>
          <p:cNvSpPr>
            <a:spLocks noGrp="1"/>
          </p:cNvSpPr>
          <p:nvPr>
            <p:ph idx="1"/>
          </p:nvPr>
        </p:nvSpPr>
        <p:spPr/>
        <p:txBody>
          <a:bodyPr/>
          <a:lstStyle/>
          <a:p>
            <a:endParaRPr lang="zh-TW" altLang="en-US"/>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dirty="0"/>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22</a:t>
            </a:fld>
            <a:endParaRPr lang="en-US" altLang="zh-TW" dirty="0"/>
          </a:p>
        </p:txBody>
      </p:sp>
      <p:pic>
        <p:nvPicPr>
          <p:cNvPr id="6" name="圖片 5"/>
          <p:cNvPicPr>
            <a:picLocks noChangeAspect="1"/>
          </p:cNvPicPr>
          <p:nvPr/>
        </p:nvPicPr>
        <p:blipFill>
          <a:blip r:embed="rId2"/>
          <a:stretch>
            <a:fillRect/>
          </a:stretch>
        </p:blipFill>
        <p:spPr>
          <a:xfrm>
            <a:off x="914400" y="1606549"/>
            <a:ext cx="7391400" cy="4143375"/>
          </a:xfrm>
          <a:prstGeom prst="rect">
            <a:avLst/>
          </a:prstGeom>
        </p:spPr>
      </p:pic>
    </p:spTree>
    <p:extLst>
      <p:ext uri="{BB962C8B-B14F-4D97-AF65-F5344CB8AC3E}">
        <p14:creationId xmlns:p14="http://schemas.microsoft.com/office/powerpoint/2010/main" val="9540393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Performance Evaluation</a:t>
            </a:r>
            <a:endParaRPr lang="zh-TW" altLang="en-US" dirty="0"/>
          </a:p>
        </p:txBody>
      </p:sp>
      <p:pic>
        <p:nvPicPr>
          <p:cNvPr id="6" name="內容版面配置區 5"/>
          <p:cNvPicPr>
            <a:picLocks noGrp="1" noChangeAspect="1"/>
          </p:cNvPicPr>
          <p:nvPr>
            <p:ph idx="1"/>
          </p:nvPr>
        </p:nvPicPr>
        <p:blipFill>
          <a:blip r:embed="rId2"/>
          <a:stretch>
            <a:fillRect/>
          </a:stretch>
        </p:blipFill>
        <p:spPr>
          <a:xfrm>
            <a:off x="767730" y="1854141"/>
            <a:ext cx="7696200" cy="3682029"/>
          </a:xfrm>
          <a:prstGeom prst="rect">
            <a:avLst/>
          </a:prstGeom>
        </p:spPr>
      </p:pic>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dirty="0"/>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23</a:t>
            </a:fld>
            <a:endParaRPr lang="en-US" altLang="zh-TW" dirty="0"/>
          </a:p>
        </p:txBody>
      </p:sp>
    </p:spTree>
    <p:extLst>
      <p:ext uri="{BB962C8B-B14F-4D97-AF65-F5344CB8AC3E}">
        <p14:creationId xmlns:p14="http://schemas.microsoft.com/office/powerpoint/2010/main" val="3278659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Introduction</a:t>
            </a:r>
            <a:endParaRPr lang="zh-TW" altLang="en-US" dirty="0"/>
          </a:p>
        </p:txBody>
      </p:sp>
      <p:sp>
        <p:nvSpPr>
          <p:cNvPr id="3" name="內容版面配置區 2"/>
          <p:cNvSpPr>
            <a:spLocks noGrp="1"/>
          </p:cNvSpPr>
          <p:nvPr>
            <p:ph idx="1"/>
          </p:nvPr>
        </p:nvSpPr>
        <p:spPr/>
        <p:txBody>
          <a:bodyPr/>
          <a:lstStyle/>
          <a:p>
            <a:r>
              <a:rPr lang="en-US" altLang="zh-TW" dirty="0" smtClean="0"/>
              <a:t>New </a:t>
            </a:r>
            <a:r>
              <a:rPr lang="en-US" altLang="zh-TW" dirty="0"/>
              <a:t>applications such as real-time </a:t>
            </a:r>
            <a:r>
              <a:rPr lang="en-US" altLang="zh-TW" dirty="0" smtClean="0"/>
              <a:t>deep packet </a:t>
            </a:r>
            <a:r>
              <a:rPr lang="en-US" altLang="zh-TW" dirty="0"/>
              <a:t>inspection require high-speed regular </a:t>
            </a:r>
            <a:r>
              <a:rPr lang="en-US" altLang="zh-TW" dirty="0" smtClean="0"/>
              <a:t>expression matcher.</a:t>
            </a:r>
          </a:p>
          <a:p>
            <a:r>
              <a:rPr lang="en-US" altLang="zh-TW" dirty="0" smtClean="0"/>
              <a:t>The </a:t>
            </a:r>
            <a:r>
              <a:rPr lang="en-US" altLang="zh-TW" dirty="0"/>
              <a:t>number of regex is increasing to </a:t>
            </a:r>
            <a:r>
              <a:rPr lang="en-US" altLang="zh-TW" dirty="0" smtClean="0"/>
              <a:t>several thousands.</a:t>
            </a:r>
          </a:p>
          <a:p>
            <a:r>
              <a:rPr lang="en-US" altLang="zh-TW" dirty="0"/>
              <a:t>T</a:t>
            </a:r>
            <a:r>
              <a:rPr lang="en-US" altLang="zh-TW" dirty="0" smtClean="0"/>
              <a:t>he </a:t>
            </a:r>
            <a:r>
              <a:rPr lang="en-US" altLang="zh-TW" dirty="0"/>
              <a:t>Snort HTTP signature set will result in </a:t>
            </a:r>
            <a:r>
              <a:rPr lang="en-US" altLang="zh-TW" dirty="0" smtClean="0"/>
              <a:t>a DFA </a:t>
            </a:r>
            <a:r>
              <a:rPr lang="en-US" altLang="zh-TW" dirty="0"/>
              <a:t>larger than </a:t>
            </a:r>
            <a:r>
              <a:rPr lang="en-US" altLang="zh-TW" dirty="0" smtClean="0"/>
              <a:t>15GB.</a:t>
            </a:r>
            <a:endParaRPr lang="zh-TW" altLang="en-US"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dirty="0"/>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3</a:t>
            </a:fld>
            <a:endParaRPr lang="en-US" altLang="zh-TW" dirty="0"/>
          </a:p>
        </p:txBody>
      </p:sp>
    </p:spTree>
    <p:extLst>
      <p:ext uri="{BB962C8B-B14F-4D97-AF65-F5344CB8AC3E}">
        <p14:creationId xmlns:p14="http://schemas.microsoft.com/office/powerpoint/2010/main" val="3265327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Introduction</a:t>
            </a:r>
            <a:endParaRPr lang="zh-TW" altLang="en-US" dirty="0"/>
          </a:p>
        </p:txBody>
      </p:sp>
      <p:sp>
        <p:nvSpPr>
          <p:cNvPr id="3" name="內容版面配置區 2"/>
          <p:cNvSpPr>
            <a:spLocks noGrp="1"/>
          </p:cNvSpPr>
          <p:nvPr>
            <p:ph idx="1"/>
          </p:nvPr>
        </p:nvSpPr>
        <p:spPr/>
        <p:txBody>
          <a:bodyPr/>
          <a:lstStyle/>
          <a:p>
            <a:r>
              <a:rPr lang="en-US" altLang="zh-TW" dirty="0"/>
              <a:t>According to statistics of regexes in </a:t>
            </a:r>
            <a:r>
              <a:rPr lang="en-US" altLang="zh-TW" b="1" dirty="0"/>
              <a:t>Snort </a:t>
            </a:r>
            <a:r>
              <a:rPr lang="en-US" altLang="zh-TW" dirty="0"/>
              <a:t>and </a:t>
            </a:r>
            <a:r>
              <a:rPr lang="en-US" altLang="zh-TW" b="1" dirty="0"/>
              <a:t>L7-filter</a:t>
            </a:r>
            <a:r>
              <a:rPr lang="en-US" altLang="zh-TW" dirty="0"/>
              <a:t> </a:t>
            </a:r>
            <a:r>
              <a:rPr lang="en-US" altLang="zh-TW" dirty="0" smtClean="0"/>
              <a:t>rules, transitions </a:t>
            </a:r>
            <a:r>
              <a:rPr lang="en-US" altLang="zh-TW" dirty="0"/>
              <a:t>from each state to its next states are not </a:t>
            </a:r>
            <a:r>
              <a:rPr lang="en-US" altLang="zh-TW" dirty="0" smtClean="0"/>
              <a:t>evenly distributed</a:t>
            </a:r>
            <a:r>
              <a:rPr lang="en-US" altLang="zh-TW" dirty="0"/>
              <a:t>. </a:t>
            </a:r>
            <a:endParaRPr lang="en-US" altLang="zh-TW" dirty="0" smtClean="0"/>
          </a:p>
          <a:p>
            <a:r>
              <a:rPr lang="en-US" altLang="zh-TW" dirty="0" smtClean="0"/>
              <a:t>The </a:t>
            </a:r>
            <a:r>
              <a:rPr lang="en-US" altLang="zh-TW" dirty="0"/>
              <a:t>summation of transitions from each state to </a:t>
            </a:r>
            <a:r>
              <a:rPr lang="en-US" altLang="zh-TW" dirty="0" smtClean="0"/>
              <a:t>its </a:t>
            </a:r>
            <a:r>
              <a:rPr lang="en-US" altLang="zh-TW" dirty="0" smtClean="0">
                <a:solidFill>
                  <a:srgbClr val="FF0000"/>
                </a:solidFill>
              </a:rPr>
              <a:t>top </a:t>
            </a:r>
            <a:r>
              <a:rPr lang="en-US" altLang="zh-TW" dirty="0">
                <a:solidFill>
                  <a:srgbClr val="FF0000"/>
                </a:solidFill>
              </a:rPr>
              <a:t>three most popular </a:t>
            </a:r>
            <a:r>
              <a:rPr lang="en-US" altLang="zh-TW" dirty="0"/>
              <a:t>next states takes </a:t>
            </a:r>
            <a:r>
              <a:rPr lang="en-US" altLang="zh-TW" dirty="0">
                <a:solidFill>
                  <a:srgbClr val="FF0000"/>
                </a:solidFill>
              </a:rPr>
              <a:t>about 90% of all </a:t>
            </a:r>
            <a:r>
              <a:rPr lang="en-US" altLang="zh-TW" dirty="0" smtClean="0">
                <a:solidFill>
                  <a:srgbClr val="FF0000"/>
                </a:solidFill>
              </a:rPr>
              <a:t>the transitions</a:t>
            </a:r>
            <a:r>
              <a:rPr lang="en-US" altLang="zh-TW" dirty="0"/>
              <a:t>.</a:t>
            </a:r>
            <a:endParaRPr lang="zh-TW" altLang="en-US"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dirty="0"/>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4</a:t>
            </a:fld>
            <a:endParaRPr lang="en-US" altLang="zh-TW" dirty="0"/>
          </a:p>
        </p:txBody>
      </p:sp>
    </p:spTree>
    <p:extLst>
      <p:ext uri="{BB962C8B-B14F-4D97-AF65-F5344CB8AC3E}">
        <p14:creationId xmlns:p14="http://schemas.microsoft.com/office/powerpoint/2010/main" val="923952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Introduction</a:t>
            </a:r>
            <a:endParaRPr lang="zh-TW" altLang="en-US" dirty="0"/>
          </a:p>
        </p:txBody>
      </p:sp>
      <p:sp>
        <p:nvSpPr>
          <p:cNvPr id="3" name="內容版面配置區 2"/>
          <p:cNvSpPr>
            <a:spLocks noGrp="1"/>
          </p:cNvSpPr>
          <p:nvPr>
            <p:ph idx="1"/>
          </p:nvPr>
        </p:nvSpPr>
        <p:spPr/>
        <p:txBody>
          <a:bodyPr/>
          <a:lstStyle/>
          <a:p>
            <a:r>
              <a:rPr lang="en-US" altLang="zh-TW" dirty="0"/>
              <a:t>About 90% transitions will go to </a:t>
            </a:r>
            <a:r>
              <a:rPr lang="en-US" altLang="zh-TW" dirty="0" smtClean="0"/>
              <a:t>the top </a:t>
            </a:r>
            <a:r>
              <a:rPr lang="en-US" altLang="zh-TW" dirty="0"/>
              <a:t>three most popular next states</a:t>
            </a:r>
            <a:r>
              <a:rPr lang="en-US" altLang="zh-TW" dirty="0" smtClean="0"/>
              <a:t>.</a:t>
            </a:r>
          </a:p>
          <a:p>
            <a:r>
              <a:rPr lang="en-US" altLang="zh-TW" dirty="0"/>
              <a:t>The remaining transitions are further optimized to </a:t>
            </a:r>
            <a:r>
              <a:rPr lang="en-US" altLang="zh-TW" dirty="0" smtClean="0"/>
              <a:t>store more </a:t>
            </a:r>
            <a:r>
              <a:rPr lang="en-US" altLang="zh-TW" dirty="0"/>
              <a:t>compactly and access more efficiently. K </a:t>
            </a:r>
            <a:r>
              <a:rPr lang="en-US" altLang="zh-TW" dirty="0" smtClean="0"/>
              <a:t>parallel SRAMs </a:t>
            </a:r>
            <a:r>
              <a:rPr lang="en-US" altLang="zh-TW" dirty="0"/>
              <a:t>with different size are used to hold a majority of </a:t>
            </a:r>
            <a:r>
              <a:rPr lang="en-US" altLang="zh-TW" dirty="0" smtClean="0"/>
              <a:t>the remaining </a:t>
            </a:r>
            <a:r>
              <a:rPr lang="en-US" altLang="zh-TW" dirty="0"/>
              <a:t>transitions</a:t>
            </a:r>
            <a:r>
              <a:rPr lang="en-US" altLang="zh-TW" dirty="0" smtClean="0"/>
              <a:t>.</a:t>
            </a:r>
          </a:p>
          <a:p>
            <a:r>
              <a:rPr lang="en-US" altLang="zh-TW" dirty="0"/>
              <a:t>CPDFA uses pipelined architecture implemented </a:t>
            </a:r>
            <a:r>
              <a:rPr lang="en-US" altLang="zh-TW" dirty="0" smtClean="0"/>
              <a:t>in FPGA</a:t>
            </a:r>
            <a:endParaRPr lang="zh-TW" altLang="en-US"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dirty="0"/>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5</a:t>
            </a:fld>
            <a:endParaRPr lang="en-US" altLang="zh-TW" dirty="0"/>
          </a:p>
        </p:txBody>
      </p:sp>
    </p:spTree>
    <p:extLst>
      <p:ext uri="{BB962C8B-B14F-4D97-AF65-F5344CB8AC3E}">
        <p14:creationId xmlns:p14="http://schemas.microsoft.com/office/powerpoint/2010/main" val="1711128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圖片 6"/>
          <p:cNvPicPr>
            <a:picLocks noChangeAspect="1"/>
          </p:cNvPicPr>
          <p:nvPr/>
        </p:nvPicPr>
        <p:blipFill>
          <a:blip r:embed="rId3"/>
          <a:stretch>
            <a:fillRect/>
          </a:stretch>
        </p:blipFill>
        <p:spPr>
          <a:xfrm>
            <a:off x="1770225" y="1412875"/>
            <a:ext cx="5033800" cy="4813571"/>
          </a:xfrm>
          <a:prstGeom prst="rect">
            <a:avLst/>
          </a:prstGeom>
        </p:spPr>
      </p:pic>
      <p:sp>
        <p:nvSpPr>
          <p:cNvPr id="2" name="標題 1"/>
          <p:cNvSpPr>
            <a:spLocks noGrp="1"/>
          </p:cNvSpPr>
          <p:nvPr>
            <p:ph type="title"/>
          </p:nvPr>
        </p:nvSpPr>
        <p:spPr/>
        <p:txBody>
          <a:bodyPr/>
          <a:lstStyle/>
          <a:p>
            <a:r>
              <a:rPr lang="en-US" altLang="zh-TW" dirty="0"/>
              <a:t>CPDFA </a:t>
            </a:r>
            <a:r>
              <a:rPr lang="en-US" altLang="zh-TW" dirty="0" smtClean="0"/>
              <a:t>Architecture</a:t>
            </a:r>
            <a:endParaRPr lang="en-US" altLang="zh-TW" dirty="0"/>
          </a:p>
        </p:txBody>
      </p:sp>
      <p:sp>
        <p:nvSpPr>
          <p:cNvPr id="3" name="內容版面配置區 2"/>
          <p:cNvSpPr>
            <a:spLocks noGrp="1"/>
          </p:cNvSpPr>
          <p:nvPr>
            <p:ph idx="1"/>
          </p:nvPr>
        </p:nvSpPr>
        <p:spPr/>
        <p:txBody>
          <a:bodyPr/>
          <a:lstStyle/>
          <a:p>
            <a:r>
              <a:rPr lang="en-US" altLang="zh-TW" dirty="0" smtClean="0"/>
              <a:t>Original DFA</a:t>
            </a:r>
            <a:endParaRPr lang="zh-TW" altLang="en-US"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dirty="0"/>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6</a:t>
            </a:fld>
            <a:endParaRPr lang="en-US" altLang="zh-TW" dirty="0"/>
          </a:p>
        </p:txBody>
      </p:sp>
    </p:spTree>
    <p:extLst>
      <p:ext uri="{BB962C8B-B14F-4D97-AF65-F5344CB8AC3E}">
        <p14:creationId xmlns:p14="http://schemas.microsoft.com/office/powerpoint/2010/main" val="3579814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CPDFA </a:t>
            </a:r>
            <a:r>
              <a:rPr lang="en-US" altLang="zh-TW" dirty="0" smtClean="0"/>
              <a:t>Architecture</a:t>
            </a:r>
            <a:endParaRPr lang="en-US" altLang="zh-TW" dirty="0"/>
          </a:p>
        </p:txBody>
      </p:sp>
      <p:sp>
        <p:nvSpPr>
          <p:cNvPr id="3" name="內容版面配置區 2"/>
          <p:cNvSpPr>
            <a:spLocks noGrp="1"/>
          </p:cNvSpPr>
          <p:nvPr>
            <p:ph idx="1"/>
          </p:nvPr>
        </p:nvSpPr>
        <p:spPr/>
        <p:txBody>
          <a:bodyPr/>
          <a:lstStyle/>
          <a:p>
            <a:r>
              <a:rPr lang="en-US" altLang="zh-TW" dirty="0" smtClean="0"/>
              <a:t>Indirect Table</a:t>
            </a:r>
            <a:endParaRPr lang="zh-TW" altLang="en-US"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dirty="0"/>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7</a:t>
            </a:fld>
            <a:endParaRPr lang="en-US" altLang="zh-TW" dirty="0"/>
          </a:p>
        </p:txBody>
      </p:sp>
      <p:pic>
        <p:nvPicPr>
          <p:cNvPr id="6" name="圖片 5"/>
          <p:cNvPicPr>
            <a:picLocks noChangeAspect="1"/>
          </p:cNvPicPr>
          <p:nvPr/>
        </p:nvPicPr>
        <p:blipFill>
          <a:blip r:embed="rId3"/>
          <a:stretch>
            <a:fillRect/>
          </a:stretch>
        </p:blipFill>
        <p:spPr>
          <a:xfrm>
            <a:off x="1143000" y="2060848"/>
            <a:ext cx="6934200" cy="3657600"/>
          </a:xfrm>
          <a:prstGeom prst="rect">
            <a:avLst/>
          </a:prstGeom>
        </p:spPr>
      </p:pic>
    </p:spTree>
    <p:extLst>
      <p:ext uri="{BB962C8B-B14F-4D97-AF65-F5344CB8AC3E}">
        <p14:creationId xmlns:p14="http://schemas.microsoft.com/office/powerpoint/2010/main" val="641650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CPDFA </a:t>
            </a:r>
            <a:r>
              <a:rPr lang="en-US" altLang="zh-TW" dirty="0" smtClean="0"/>
              <a:t>Architecture</a:t>
            </a:r>
            <a:endParaRPr lang="en-US" altLang="zh-TW" dirty="0"/>
          </a:p>
        </p:txBody>
      </p:sp>
      <p:sp>
        <p:nvSpPr>
          <p:cNvPr id="3" name="內容版面配置區 2"/>
          <p:cNvSpPr>
            <a:spLocks noGrp="1"/>
          </p:cNvSpPr>
          <p:nvPr>
            <p:ph idx="1"/>
          </p:nvPr>
        </p:nvSpPr>
        <p:spPr/>
        <p:txBody>
          <a:bodyPr/>
          <a:lstStyle/>
          <a:p>
            <a:r>
              <a:rPr lang="en-US" altLang="zh-TW" dirty="0"/>
              <a:t>Because the three most significant next states for </a:t>
            </a:r>
            <a:r>
              <a:rPr lang="en-US" altLang="zh-TW" dirty="0" smtClean="0"/>
              <a:t>each state </a:t>
            </a:r>
            <a:r>
              <a:rPr lang="en-US" altLang="zh-TW" dirty="0"/>
              <a:t>are different, a </a:t>
            </a:r>
            <a:r>
              <a:rPr lang="en-US" altLang="zh-TW" b="1" dirty="0"/>
              <a:t>transition output table</a:t>
            </a:r>
            <a:r>
              <a:rPr lang="en-US" altLang="zh-TW" dirty="0"/>
              <a:t> is used to record </a:t>
            </a:r>
            <a:r>
              <a:rPr lang="en-US" altLang="zh-TW" dirty="0" smtClean="0"/>
              <a:t>the three </a:t>
            </a:r>
            <a:r>
              <a:rPr lang="en-US" altLang="zh-TW" dirty="0"/>
              <a:t>most significant next states for each </a:t>
            </a:r>
            <a:r>
              <a:rPr lang="en-US" altLang="zh-TW" dirty="0" smtClean="0"/>
              <a:t>state.</a:t>
            </a:r>
          </a:p>
          <a:p>
            <a:r>
              <a:rPr lang="en-US" altLang="zh-TW" dirty="0"/>
              <a:t>Let the number of states be </a:t>
            </a:r>
            <a:r>
              <a:rPr lang="en-US" altLang="zh-TW" b="1" i="1" dirty="0"/>
              <a:t>M</a:t>
            </a:r>
            <a:r>
              <a:rPr lang="en-US" altLang="zh-TW" dirty="0"/>
              <a:t> and the size of a </a:t>
            </a:r>
            <a:r>
              <a:rPr lang="en-US" altLang="zh-TW" dirty="0" smtClean="0"/>
              <a:t>state ID </a:t>
            </a:r>
            <a:r>
              <a:rPr lang="en-US" altLang="zh-TW" dirty="0"/>
              <a:t>be </a:t>
            </a:r>
            <a:r>
              <a:rPr lang="en-US" altLang="zh-TW" b="1" i="1" dirty="0"/>
              <a:t>L</a:t>
            </a:r>
            <a:r>
              <a:rPr lang="en-US" altLang="zh-TW" dirty="0"/>
              <a:t> bits</a:t>
            </a:r>
            <a:r>
              <a:rPr lang="en-US" altLang="zh-TW" dirty="0" smtClean="0"/>
              <a:t>.</a:t>
            </a:r>
          </a:p>
          <a:p>
            <a:r>
              <a:rPr lang="en-US" altLang="zh-TW" dirty="0"/>
              <a:t>The transition output table can be organized as </a:t>
            </a:r>
            <a:r>
              <a:rPr lang="en-US" altLang="zh-TW" dirty="0" smtClean="0">
                <a:solidFill>
                  <a:srgbClr val="FF0000"/>
                </a:solidFill>
              </a:rPr>
              <a:t>M rows </a:t>
            </a:r>
            <a:r>
              <a:rPr lang="en-US" altLang="zh-TW" dirty="0">
                <a:solidFill>
                  <a:srgbClr val="FF0000"/>
                </a:solidFill>
              </a:rPr>
              <a:t>by 3 x L bits wide</a:t>
            </a:r>
            <a:endParaRPr lang="zh-TW" altLang="en-US" dirty="0">
              <a:solidFill>
                <a:srgbClr val="FF0000"/>
              </a:solidFill>
            </a:endParaRPr>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dirty="0"/>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8</a:t>
            </a:fld>
            <a:endParaRPr lang="en-US" altLang="zh-TW" dirty="0"/>
          </a:p>
        </p:txBody>
      </p:sp>
    </p:spTree>
    <p:extLst>
      <p:ext uri="{BB962C8B-B14F-4D97-AF65-F5344CB8AC3E}">
        <p14:creationId xmlns:p14="http://schemas.microsoft.com/office/powerpoint/2010/main" val="1450000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CPDFA </a:t>
            </a:r>
            <a:r>
              <a:rPr lang="en-US" altLang="zh-TW" dirty="0" smtClean="0"/>
              <a:t>Architecture</a:t>
            </a:r>
            <a:endParaRPr lang="en-US" altLang="zh-TW" dirty="0"/>
          </a:p>
        </p:txBody>
      </p:sp>
      <p:sp>
        <p:nvSpPr>
          <p:cNvPr id="3" name="內容版面配置區 2"/>
          <p:cNvSpPr>
            <a:spLocks noGrp="1"/>
          </p:cNvSpPr>
          <p:nvPr>
            <p:ph idx="1"/>
          </p:nvPr>
        </p:nvSpPr>
        <p:spPr/>
        <p:txBody>
          <a:bodyPr/>
          <a:lstStyle/>
          <a:p>
            <a:r>
              <a:rPr lang="en-US" altLang="zh-TW" dirty="0" smtClean="0"/>
              <a:t>Transition Output Table</a:t>
            </a:r>
            <a:endParaRPr lang="zh-TW" altLang="en-US" dirty="0"/>
          </a:p>
        </p:txBody>
      </p:sp>
      <p:sp>
        <p:nvSpPr>
          <p:cNvPr id="4" name="頁尾版面配置區 3"/>
          <p:cNvSpPr>
            <a:spLocks noGrp="1"/>
          </p:cNvSpPr>
          <p:nvPr>
            <p:ph type="ftr" sz="quarter" idx="11"/>
          </p:nvPr>
        </p:nvSpPr>
        <p:spPr/>
        <p:txBody>
          <a:bodyPr/>
          <a:lstStyle/>
          <a:p>
            <a:pPr>
              <a:defRPr/>
            </a:pPr>
            <a:r>
              <a:rPr lang="en-US" altLang="zh-TW" smtClean="0"/>
              <a:t>National Cheng Kung University CSIE Computer &amp; Internet Architecture Lab </a:t>
            </a:r>
            <a:endParaRPr lang="en-US" altLang="zh-TW" dirty="0"/>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9</a:t>
            </a:fld>
            <a:endParaRPr lang="en-US" altLang="zh-TW" dirty="0"/>
          </a:p>
        </p:txBody>
      </p:sp>
      <p:pic>
        <p:nvPicPr>
          <p:cNvPr id="6" name="圖片 5"/>
          <p:cNvPicPr>
            <a:picLocks noChangeAspect="1"/>
          </p:cNvPicPr>
          <p:nvPr/>
        </p:nvPicPr>
        <p:blipFill>
          <a:blip r:embed="rId3"/>
          <a:stretch>
            <a:fillRect/>
          </a:stretch>
        </p:blipFill>
        <p:spPr>
          <a:xfrm>
            <a:off x="1223628" y="2132856"/>
            <a:ext cx="6321896" cy="3503112"/>
          </a:xfrm>
          <a:prstGeom prst="rect">
            <a:avLst/>
          </a:prstGeom>
        </p:spPr>
      </p:pic>
    </p:spTree>
    <p:extLst>
      <p:ext uri="{BB962C8B-B14F-4D97-AF65-F5344CB8AC3E}">
        <p14:creationId xmlns:p14="http://schemas.microsoft.com/office/powerpoint/2010/main" val="3204779420"/>
      </p:ext>
    </p:extLst>
  </p:cSld>
  <p:clrMapOvr>
    <a:masterClrMapping/>
  </p:clrMapOvr>
</p:sld>
</file>

<file path=ppt/theme/theme1.xml><?xml version="1.0" encoding="utf-8"?>
<a:theme xmlns:a="http://schemas.openxmlformats.org/drawingml/2006/main" name="Studio">
  <a:themeElements>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fontScheme name="自訂 1">
      <a:majorFont>
        <a:latin typeface="Cambria"/>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Studio</Template>
  <TotalTime>99030</TotalTime>
  <Words>1214</Words>
  <Application>Microsoft Office PowerPoint</Application>
  <PresentationFormat>如螢幕大小 (4:3)</PresentationFormat>
  <Paragraphs>166</Paragraphs>
  <Slides>23</Slides>
  <Notes>9</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23</vt:i4>
      </vt:variant>
    </vt:vector>
  </HeadingPairs>
  <TitlesOfParts>
    <vt:vector size="31" baseType="lpstr">
      <vt:lpstr>新細明體</vt:lpstr>
      <vt:lpstr>標楷體</vt:lpstr>
      <vt:lpstr>Arial</vt:lpstr>
      <vt:lpstr>Arial Black</vt:lpstr>
      <vt:lpstr>Cambria</vt:lpstr>
      <vt:lpstr>Times New Roman</vt:lpstr>
      <vt:lpstr>Wingdings</vt:lpstr>
      <vt:lpstr>Studio</vt:lpstr>
      <vt:lpstr>Compact DFA Structure for Multiple Regular Expressions Matching</vt:lpstr>
      <vt:lpstr>Outline</vt:lpstr>
      <vt:lpstr>Introduction</vt:lpstr>
      <vt:lpstr>Introduction</vt:lpstr>
      <vt:lpstr>Introduction</vt:lpstr>
      <vt:lpstr>CPDFA Architecture</vt:lpstr>
      <vt:lpstr>CPDFA Architecture</vt:lpstr>
      <vt:lpstr>CPDFA Architecture</vt:lpstr>
      <vt:lpstr>CPDFA Architecture</vt:lpstr>
      <vt:lpstr>CPDFA Architecture</vt:lpstr>
      <vt:lpstr>CPDFA Architecture</vt:lpstr>
      <vt:lpstr>CPDFA Architecture</vt:lpstr>
      <vt:lpstr>CPDFA Architecture</vt:lpstr>
      <vt:lpstr>CPDFA Architecture</vt:lpstr>
      <vt:lpstr>CPDFA Architecture</vt:lpstr>
      <vt:lpstr>CPDFA Architecture</vt:lpstr>
      <vt:lpstr>CPDFA Architecture</vt:lpstr>
      <vt:lpstr>CPDFA Architecture</vt:lpstr>
      <vt:lpstr>CPDFA Architecture</vt:lpstr>
      <vt:lpstr>CPDFA Architecture</vt:lpstr>
      <vt:lpstr>Performance Evaluation</vt:lpstr>
      <vt:lpstr>Performance Evaluation</vt:lpstr>
      <vt:lpstr>Performance Evaluation</vt:lpstr>
    </vt:vector>
  </TitlesOfParts>
  <Company>mediahome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Thesis_ECDS</dc:title>
  <dc:creator>MinYuanTsai</dc:creator>
  <cp:lastModifiedBy>JayFeng</cp:lastModifiedBy>
  <cp:revision>2824</cp:revision>
  <cp:lastPrinted>2013-07-22T14:09:02Z</cp:lastPrinted>
  <dcterms:created xsi:type="dcterms:W3CDTF">2004-07-16T19:12:18Z</dcterms:created>
  <dcterms:modified xsi:type="dcterms:W3CDTF">2017-02-15T05:03:26Z</dcterms:modified>
</cp:coreProperties>
</file>