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90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5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97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09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1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5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29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66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80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6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71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51E4-ECC2-42C8-8089-2ECF52B708F6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EB3F-389C-47CF-AECD-70A9C0DD7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723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AVANT-GUARD: Scalable and Vigilant Switch Flow</a:t>
            </a:r>
            <a:br>
              <a:rPr lang="en-US" altLang="zh-TW" dirty="0" smtClean="0"/>
            </a:br>
            <a:r>
              <a:rPr lang="en-US" altLang="zh-TW" dirty="0" smtClean="0"/>
              <a:t>Management in Software-Deﬁned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/>
              <a:t>Author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Seungwon</a:t>
            </a:r>
            <a:r>
              <a:rPr lang="en-US" altLang="zh-TW" dirty="0" smtClean="0"/>
              <a:t> </a:t>
            </a:r>
            <a:r>
              <a:rPr lang="en-US" altLang="zh-TW" dirty="0"/>
              <a:t>Shin, </a:t>
            </a:r>
            <a:r>
              <a:rPr lang="en-US" altLang="zh-TW" dirty="0" err="1"/>
              <a:t>Vinod</a:t>
            </a:r>
            <a:r>
              <a:rPr lang="en-US" altLang="zh-TW" dirty="0"/>
              <a:t> </a:t>
            </a:r>
            <a:r>
              <a:rPr lang="en-US" altLang="zh-TW" dirty="0" err="1" smtClean="0"/>
              <a:t>Yegneswaran</a:t>
            </a:r>
            <a:r>
              <a:rPr lang="en-US" altLang="zh-TW" dirty="0"/>
              <a:t>, Phillip Porras, </a:t>
            </a:r>
            <a:r>
              <a:rPr lang="en-US" altLang="zh-TW" dirty="0" err="1"/>
              <a:t>Guofei</a:t>
            </a:r>
            <a:r>
              <a:rPr lang="en-US" altLang="zh-TW" dirty="0"/>
              <a:t> </a:t>
            </a:r>
            <a:r>
              <a:rPr lang="en-US" altLang="zh-TW" dirty="0" err="1" smtClean="0"/>
              <a:t>Gu</a:t>
            </a:r>
            <a:endParaRPr lang="en-US" altLang="zh-TW" dirty="0" smtClean="0"/>
          </a:p>
          <a:p>
            <a:pPr algn="l"/>
            <a:r>
              <a:rPr lang="en-US" altLang="zh-TW" dirty="0"/>
              <a:t>Publisher</a:t>
            </a:r>
            <a:r>
              <a:rPr lang="en-US" altLang="zh-TW" dirty="0" smtClean="0"/>
              <a:t>: 20th </a:t>
            </a:r>
            <a:r>
              <a:rPr lang="en-US" altLang="zh-TW" dirty="0"/>
              <a:t>ACM Conference on Computer and Communications </a:t>
            </a:r>
            <a:r>
              <a:rPr lang="en-US" altLang="zh-TW" dirty="0" smtClean="0"/>
              <a:t>	      Security</a:t>
            </a:r>
          </a:p>
          <a:p>
            <a:pPr algn="l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50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  {</a:t>
            </a:r>
            <a:r>
              <a:rPr lang="en-US" altLang="zh-TW" dirty="0"/>
              <a:t>type: </a:t>
            </a:r>
            <a:r>
              <a:rPr lang="en-US" altLang="zh-TW" dirty="0" smtClean="0"/>
              <a:t>               condition</a:t>
            </a:r>
            <a:r>
              <a:rPr lang="en-US" altLang="zh-TW" dirty="0"/>
              <a:t>: </a:t>
            </a:r>
            <a:r>
              <a:rPr lang="en-US" altLang="zh-TW" dirty="0" smtClean="0"/>
              <a:t>                   pointer}</a:t>
            </a:r>
          </a:p>
          <a:p>
            <a:r>
              <a:rPr lang="en-US" altLang="zh-TW" dirty="0" smtClean="0"/>
              <a:t>Payload-based           2bit                    1bit                               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48" y="3073707"/>
            <a:ext cx="8691990" cy="32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519" y="225631"/>
            <a:ext cx="10641281" cy="59513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{</a:t>
            </a:r>
            <a:r>
              <a:rPr lang="en-US" altLang="zh-TW" dirty="0"/>
              <a:t>type:                </a:t>
            </a:r>
            <a:r>
              <a:rPr lang="en-US" altLang="zh-TW" dirty="0" smtClean="0"/>
              <a:t>   condition</a:t>
            </a:r>
            <a:r>
              <a:rPr lang="en-US" altLang="zh-TW" dirty="0"/>
              <a:t>:                    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pointer</a:t>
            </a:r>
            <a:r>
              <a:rPr lang="en-US" altLang="zh-TW" dirty="0"/>
              <a:t>}</a:t>
            </a:r>
          </a:p>
          <a:p>
            <a:pPr marL="0" indent="0">
              <a:buNone/>
            </a:pPr>
            <a:r>
              <a:rPr lang="en-US" altLang="zh-TW" dirty="0"/>
              <a:t>Payload-based        </a:t>
            </a:r>
            <a:r>
              <a:rPr lang="en-US" altLang="zh-TW" dirty="0" smtClean="0"/>
              <a:t>2bit               </a:t>
            </a:r>
            <a:r>
              <a:rPr lang="zh-TW" altLang="en-US" dirty="0" smtClean="0"/>
              <a:t>  </a:t>
            </a:r>
            <a:r>
              <a:rPr lang="en-US" altLang="zh-TW" dirty="0" smtClean="0"/>
              <a:t>2bit  </a:t>
            </a:r>
            <a:r>
              <a:rPr lang="zh-TW" altLang="en-US" dirty="0" smtClean="0"/>
              <a:t>           </a:t>
            </a:r>
            <a:r>
              <a:rPr lang="en-US" altLang="zh-TW" dirty="0" smtClean="0"/>
              <a:t>4bit 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16bit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</a:t>
            </a:r>
            <a:r>
              <a:rPr lang="en-US" altLang="zh-TW" dirty="0"/>
              <a:t>01      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en-US" altLang="zh-TW" sz="2000" dirty="0" smtClean="0"/>
              <a:t>time-related </a:t>
            </a:r>
            <a:r>
              <a:rPr lang="en-US" altLang="zh-TW" sz="2000" dirty="0"/>
              <a:t>metrics  </a:t>
            </a:r>
            <a:r>
              <a:rPr lang="zh-TW" altLang="en-US" sz="2000" dirty="0" smtClean="0"/>
              <a:t>   </a:t>
            </a:r>
            <a:r>
              <a:rPr lang="en-US" altLang="zh-TW" sz="2000" dirty="0" smtClean="0"/>
              <a:t>options</a:t>
            </a:r>
            <a:r>
              <a:rPr lang="zh-TW" altLang="en-US" sz="2000" dirty="0" smtClean="0"/>
              <a:t>         </a:t>
            </a:r>
            <a:r>
              <a:rPr lang="en-US" altLang="zh-TW" sz="2000" dirty="0" err="1" smtClean="0"/>
              <a:t>valus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65" y="1964473"/>
            <a:ext cx="9072186" cy="45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8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2291"/>
            <a:ext cx="10438128" cy="39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684" y="1027906"/>
            <a:ext cx="10516116" cy="40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427" y="2012249"/>
            <a:ext cx="5402926" cy="39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588" y="4288085"/>
            <a:ext cx="9678823" cy="22433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87" y="365125"/>
            <a:ext cx="9678823" cy="35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592" y="830708"/>
            <a:ext cx="8907896" cy="51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79863" cy="25936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33" y="3287620"/>
            <a:ext cx="9802091" cy="33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2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7791090" cy="27580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97" y="3123209"/>
            <a:ext cx="5068979" cy="37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7355774" cy="26665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50" y="3188919"/>
            <a:ext cx="8784313" cy="31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Cons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First, </a:t>
            </a:r>
            <a:r>
              <a:rPr lang="en-US" altLang="zh-TW" dirty="0" err="1"/>
              <a:t>OpenFlow</a:t>
            </a:r>
            <a:r>
              <a:rPr lang="en-US" altLang="zh-TW" dirty="0"/>
              <a:t> networks lack scalability </a:t>
            </a:r>
            <a:r>
              <a:rPr lang="en-US" altLang="zh-TW" dirty="0" smtClean="0"/>
              <a:t>between </a:t>
            </a:r>
            <a:r>
              <a:rPr lang="en-US" altLang="zh-TW" dirty="0"/>
              <a:t>the data and control </a:t>
            </a:r>
            <a:r>
              <a:rPr lang="en-US" altLang="zh-TW" dirty="0" smtClean="0"/>
              <a:t>planes.</a:t>
            </a:r>
          </a:p>
          <a:p>
            <a:r>
              <a:rPr lang="en-US" altLang="zh-TW" dirty="0" err="1"/>
              <a:t>OpenFlow</a:t>
            </a:r>
            <a:r>
              <a:rPr lang="en-US" altLang="zh-TW" dirty="0"/>
              <a:t> offers very limited support for </a:t>
            </a:r>
            <a:r>
              <a:rPr lang="en-US" altLang="zh-TW" dirty="0" smtClean="0"/>
              <a:t>network </a:t>
            </a:r>
            <a:r>
              <a:rPr lang="en-US" altLang="zh-TW" dirty="0"/>
              <a:t>monitoring applications that seek a ﬁne-grained tracking </a:t>
            </a:r>
            <a:r>
              <a:rPr lang="en-US" altLang="zh-TW" dirty="0" smtClean="0"/>
              <a:t>of operations </a:t>
            </a:r>
            <a:r>
              <a:rPr lang="en-US" altLang="zh-TW" dirty="0"/>
              <a:t>at the data plane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55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381" y="142504"/>
            <a:ext cx="11720945" cy="671549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 (</a:t>
            </a:r>
            <a:r>
              <a:rPr lang="en-US" altLang="zh-TW" sz="2400" dirty="0" err="1"/>
              <a:t>i</a:t>
            </a:r>
            <a:r>
              <a:rPr lang="en-US" altLang="zh-TW" sz="2400" dirty="0"/>
              <a:t>) lookup a ﬂow table and forward (TL1); 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ii) ask </a:t>
            </a:r>
            <a:r>
              <a:rPr lang="en-US" altLang="zh-TW" sz="2400" dirty="0" err="1" smtClean="0"/>
              <a:t>thecontrol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plane for a ﬂow rule and receive the rule (PD2) - (processing</a:t>
            </a:r>
          </a:p>
          <a:p>
            <a:pPr marL="0" indent="0">
              <a:buNone/>
            </a:pPr>
            <a:r>
              <a:rPr lang="en-US" altLang="zh-TW" sz="2400" dirty="0" smtClean="0"/>
              <a:t>       time </a:t>
            </a:r>
            <a:r>
              <a:rPr lang="en-US" altLang="zh-TW" sz="2400" dirty="0"/>
              <a:t>in the control plane (PR1) is not included); 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iii) insert a </a:t>
            </a:r>
            <a:r>
              <a:rPr lang="en-US" altLang="zh-TW" sz="2400" dirty="0" smtClean="0"/>
              <a:t>ﬂow rule </a:t>
            </a:r>
            <a:r>
              <a:rPr lang="en-US" altLang="zh-TW" sz="2400" dirty="0"/>
              <a:t>and forward (FO1); 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iv) receive a SYN/ACK packet (PD3);</a:t>
            </a:r>
          </a:p>
          <a:p>
            <a:r>
              <a:rPr lang="en-US" altLang="zh-TW" sz="2400" dirty="0"/>
              <a:t>(v) forward a packet based on the ﬂow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 rule </a:t>
            </a:r>
            <a:r>
              <a:rPr lang="en-US" altLang="zh-TW" sz="2400" dirty="0"/>
              <a:t>(FO1); 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vi) receive </a:t>
            </a:r>
            <a:r>
              <a:rPr lang="en-US" altLang="zh-TW" sz="2400" dirty="0" err="1" smtClean="0"/>
              <a:t>anACK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packet (PD1); </a:t>
            </a:r>
          </a:p>
          <a:p>
            <a:r>
              <a:rPr lang="en-US" altLang="zh-TW" sz="2400" dirty="0" smtClean="0"/>
              <a:t>(vii</a:t>
            </a:r>
            <a:r>
              <a:rPr lang="en-US" altLang="zh-TW" sz="2400" dirty="0"/>
              <a:t>) lookup a table and forward (TL1).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40" y="2040299"/>
            <a:ext cx="6625687" cy="4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98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01881" y="106878"/>
            <a:ext cx="11804072" cy="6590805"/>
          </a:xfrm>
        </p:spPr>
        <p:txBody>
          <a:bodyPr/>
          <a:lstStyle/>
          <a:p>
            <a:r>
              <a:rPr lang="en-US" altLang="zh-TW" sz="2400" dirty="0"/>
              <a:t>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)lookup </a:t>
            </a:r>
            <a:r>
              <a:rPr lang="en-US" altLang="zh-TW" sz="2400" dirty="0"/>
              <a:t>a ﬂow table and forward (TL1); </a:t>
            </a:r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>
                <a:solidFill>
                  <a:srgbClr val="FF0000"/>
                </a:solidFill>
              </a:rPr>
              <a:t>ii) generate a </a:t>
            </a:r>
            <a:r>
              <a:rPr lang="en-US" altLang="zh-TW" sz="2400" dirty="0" smtClean="0">
                <a:solidFill>
                  <a:srgbClr val="FF0000"/>
                </a:solidFill>
              </a:rPr>
              <a:t>SYN/ACK packet </a:t>
            </a:r>
            <a:r>
              <a:rPr lang="en-US" altLang="zh-TW" sz="2400" dirty="0">
                <a:solidFill>
                  <a:srgbClr val="FF0000"/>
                </a:solidFill>
              </a:rPr>
              <a:t>(TR1); 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iii) receive an ACK packet (PD1); </a:t>
            </a:r>
            <a:endParaRPr lang="en-US" altLang="zh-TW" sz="2400" dirty="0" smtClean="0"/>
          </a:p>
          <a:p>
            <a:r>
              <a:rPr lang="en-US" altLang="zh-TW" sz="2400" dirty="0" smtClean="0"/>
              <a:t>(iv</a:t>
            </a:r>
            <a:r>
              <a:rPr lang="en-US" altLang="zh-TW" sz="2400" dirty="0"/>
              <a:t>) lookup </a:t>
            </a:r>
            <a:r>
              <a:rPr lang="en-US" altLang="zh-TW" sz="2400" dirty="0" smtClean="0"/>
              <a:t>the ﬂow </a:t>
            </a:r>
            <a:r>
              <a:rPr lang="en-US" altLang="zh-TW" sz="2400" dirty="0"/>
              <a:t>table (TL1); 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v) ask the control plane to get a permission </a:t>
            </a:r>
            <a:r>
              <a:rPr lang="en-US" altLang="zh-TW" sz="2400" dirty="0" smtClean="0"/>
              <a:t>for migration </a:t>
            </a:r>
            <a:r>
              <a:rPr lang="en-US" altLang="zh-TW" sz="2400" dirty="0"/>
              <a:t>and receive the rule for migration (PD2) - (</a:t>
            </a:r>
            <a:r>
              <a:rPr lang="en-US" altLang="zh-TW" sz="2400" dirty="0" smtClean="0"/>
              <a:t>processing time </a:t>
            </a:r>
            <a:r>
              <a:rPr lang="en-US" altLang="zh-TW" sz="2400" dirty="0"/>
              <a:t>in the control plane (PR1) is not included); 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vi) forward a </a:t>
            </a:r>
            <a:r>
              <a:rPr lang="en-US" altLang="zh-TW" sz="2400" dirty="0" smtClean="0"/>
              <a:t>SYN packet </a:t>
            </a:r>
            <a:r>
              <a:rPr lang="en-US" altLang="zh-TW" sz="2400" dirty="0"/>
              <a:t>to a target host (FO1); 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vii) receive a SYN/ACK </a:t>
            </a:r>
            <a:r>
              <a:rPr lang="en-US" altLang="zh-TW" sz="2400" dirty="0" smtClean="0"/>
              <a:t>packet (PD3</a:t>
            </a:r>
            <a:r>
              <a:rPr lang="en-US" altLang="zh-TW" sz="2400" dirty="0"/>
              <a:t>); 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(viii</a:t>
            </a:r>
            <a:r>
              <a:rPr lang="en-US" altLang="zh-TW" sz="2400" dirty="0">
                <a:solidFill>
                  <a:srgbClr val="FF0000"/>
                </a:solidFill>
              </a:rPr>
              <a:t>) generate an ACK packet and send it (TR2).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36" y="3521033"/>
            <a:ext cx="5830664" cy="31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0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en-US" altLang="zh-TW" dirty="0"/>
              <a:t>case = TL1 + PD2 + FO1 + PD3 + FO1 + PD1 </a:t>
            </a:r>
            <a:r>
              <a:rPr lang="en-US" altLang="zh-TW" dirty="0" smtClean="0"/>
              <a:t>+TL1</a:t>
            </a:r>
            <a:endParaRPr lang="en-US" altLang="zh-TW" dirty="0"/>
          </a:p>
          <a:p>
            <a:r>
              <a:rPr lang="en-US" altLang="zh-TW" dirty="0" smtClean="0"/>
              <a:t>AVANT-GUARD </a:t>
            </a:r>
            <a:r>
              <a:rPr lang="en-US" altLang="zh-TW" dirty="0"/>
              <a:t>case = TL1 + TR1 + PD1 + TL1 + PD2 </a:t>
            </a:r>
            <a:r>
              <a:rPr lang="en-US" altLang="zh-TW" dirty="0" smtClean="0"/>
              <a:t>+FO1 </a:t>
            </a:r>
            <a:r>
              <a:rPr lang="en-US" altLang="zh-TW" dirty="0"/>
              <a:t>+ PD3 + </a:t>
            </a:r>
            <a:r>
              <a:rPr lang="en-US" altLang="zh-TW" dirty="0" smtClean="0"/>
              <a:t>TR2</a:t>
            </a:r>
          </a:p>
          <a:p>
            <a:endParaRPr lang="en-US" altLang="zh-TW" dirty="0"/>
          </a:p>
          <a:p>
            <a:r>
              <a:rPr lang="en-US" altLang="zh-TW" dirty="0" smtClean="0"/>
              <a:t>Origin: </a:t>
            </a:r>
            <a:r>
              <a:rPr lang="en-US" altLang="zh-TW" dirty="0"/>
              <a:t>1608.6 us; for AVANT-GUARD </a:t>
            </a:r>
            <a:r>
              <a:rPr lang="en-US" altLang="zh-TW" dirty="0" smtClean="0"/>
              <a:t>1618.74 </a:t>
            </a:r>
            <a:r>
              <a:rPr lang="en-US" altLang="zh-TW" dirty="0"/>
              <a:t>us. </a:t>
            </a:r>
            <a:r>
              <a:rPr lang="en-US" altLang="zh-TW" dirty="0" smtClean="0"/>
              <a:t>overhead </a:t>
            </a:r>
            <a:r>
              <a:rPr lang="en-US" altLang="zh-TW" dirty="0"/>
              <a:t>0.626%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Origin: </a:t>
            </a:r>
            <a:r>
              <a:rPr lang="en-US" altLang="zh-TW" dirty="0" smtClean="0"/>
              <a:t>32.4 us</a:t>
            </a:r>
            <a:r>
              <a:rPr lang="en-US" altLang="zh-TW" dirty="0"/>
              <a:t>; for AVANT-GUARD  42.54 us us. overhead 23.84%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04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79" y="808170"/>
            <a:ext cx="11950947" cy="39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1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48" y="1895442"/>
            <a:ext cx="10220304" cy="31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We propose a strategic and focused extension to the </a:t>
            </a:r>
            <a:r>
              <a:rPr lang="en-US" altLang="zh-TW" dirty="0" smtClean="0"/>
              <a:t>data plane </a:t>
            </a:r>
            <a:r>
              <a:rPr lang="en-US" altLang="zh-TW" dirty="0"/>
              <a:t>called </a:t>
            </a:r>
            <a:r>
              <a:rPr lang="en-US" altLang="zh-TW" b="1" u="sng" dirty="0"/>
              <a:t>connection migration </a:t>
            </a:r>
            <a:r>
              <a:rPr lang="en-US" altLang="zh-TW" dirty="0"/>
              <a:t>that we argue yields </a:t>
            </a:r>
            <a:r>
              <a:rPr lang="en-US" altLang="zh-TW" dirty="0" smtClean="0"/>
              <a:t>the signiﬁcant </a:t>
            </a:r>
            <a:r>
              <a:rPr lang="en-US" altLang="zh-TW" dirty="0"/>
              <a:t>beneﬁt of halting the threats of the saturation </a:t>
            </a:r>
            <a:r>
              <a:rPr lang="en-US" altLang="zh-TW" dirty="0" smtClean="0"/>
              <a:t>attack</a:t>
            </a:r>
            <a:r>
              <a:rPr lang="en-US" altLang="zh-TW" dirty="0"/>
              <a:t>. To the best of our knowledge, connection migration </a:t>
            </a:r>
            <a:r>
              <a:rPr lang="en-US" altLang="zh-TW" dirty="0" smtClean="0"/>
              <a:t>is the </a:t>
            </a:r>
            <a:r>
              <a:rPr lang="en-US" altLang="zh-TW" dirty="0"/>
              <a:t>ﬁrst attempt in this direction to be embedded into an </a:t>
            </a:r>
            <a:r>
              <a:rPr lang="en-US" altLang="zh-TW" dirty="0" smtClean="0"/>
              <a:t>SDN network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propose a new technique called an </a:t>
            </a:r>
            <a:r>
              <a:rPr lang="en-US" altLang="zh-TW" b="1" u="sng" dirty="0"/>
              <a:t>actuating trigger </a:t>
            </a:r>
            <a:r>
              <a:rPr lang="en-US" altLang="zh-TW" dirty="0" smtClean="0"/>
              <a:t>that addresses </a:t>
            </a:r>
            <a:r>
              <a:rPr lang="en-US" altLang="zh-TW" dirty="0"/>
              <a:t>the responsiveness challenge by providing </a:t>
            </a:r>
            <a:r>
              <a:rPr lang="en-US" altLang="zh-TW" dirty="0" smtClean="0"/>
              <a:t>condition-triggered </a:t>
            </a:r>
            <a:r>
              <a:rPr lang="en-US" altLang="zh-TW" dirty="0"/>
              <a:t>push capability in SDN devices.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design and implement </a:t>
            </a:r>
            <a:r>
              <a:rPr lang="en-US" altLang="zh-TW" b="1" u="sng" dirty="0"/>
              <a:t>AVANT-GUARD </a:t>
            </a:r>
            <a:r>
              <a:rPr lang="en-US" altLang="zh-TW" dirty="0"/>
              <a:t>to integrate </a:t>
            </a:r>
            <a:r>
              <a:rPr lang="en-US" altLang="zh-TW" dirty="0" smtClean="0"/>
              <a:t>both connection </a:t>
            </a:r>
            <a:r>
              <a:rPr lang="en-US" altLang="zh-TW" dirty="0"/>
              <a:t>migration and actuating triggers in a </a:t>
            </a:r>
            <a:r>
              <a:rPr lang="en-US" altLang="zh-TW" dirty="0" smtClean="0"/>
              <a:t>reference SDN </a:t>
            </a:r>
            <a:r>
              <a:rPr lang="en-US" altLang="zh-TW" dirty="0"/>
              <a:t>(</a:t>
            </a:r>
            <a:r>
              <a:rPr lang="en-US" altLang="zh-TW" dirty="0" err="1"/>
              <a:t>OpenFlow</a:t>
            </a:r>
            <a:r>
              <a:rPr lang="en-US" altLang="zh-TW" dirty="0"/>
              <a:t>) software switch.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47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91" y="1527647"/>
            <a:ext cx="6488875" cy="48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Connection Migration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301" y="1690688"/>
            <a:ext cx="7751415" cy="43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356" y="1970105"/>
            <a:ext cx="6870261" cy="43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837" y="866647"/>
            <a:ext cx="9388290" cy="52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860" y="365125"/>
            <a:ext cx="7633526" cy="31737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623" y="3732675"/>
            <a:ext cx="6459615" cy="29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2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458" y="650132"/>
            <a:ext cx="9158675" cy="54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3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475</Words>
  <Application>Microsoft Office PowerPoint</Application>
  <PresentationFormat>寬螢幕</PresentationFormat>
  <Paragraphs>47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新細明體</vt:lpstr>
      <vt:lpstr>Arial</vt:lpstr>
      <vt:lpstr>Calibri</vt:lpstr>
      <vt:lpstr>Calibri Light</vt:lpstr>
      <vt:lpstr>Office Theme</vt:lpstr>
      <vt:lpstr>AVANT-GUARD: Scalable and Vigilant Switch Flow Management in Software-Deﬁned Networks</vt:lpstr>
      <vt:lpstr> Cons</vt:lpstr>
      <vt:lpstr>PowerPoint 簡報</vt:lpstr>
      <vt:lpstr>PowerPoint 簡報</vt:lpstr>
      <vt:lpstr>Connection Migration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AVANT-GUARD: Scalable and Vigilant Switch Flow Management in Software-Deﬁned Networks</dc:title>
  <dc:creator>dodo</dc:creator>
  <cp:lastModifiedBy>dodo</cp:lastModifiedBy>
  <cp:revision>10</cp:revision>
  <dcterms:created xsi:type="dcterms:W3CDTF">2013-10-02T04:46:18Z</dcterms:created>
  <dcterms:modified xsi:type="dcterms:W3CDTF">2013-10-02T06:06:13Z</dcterms:modified>
</cp:coreProperties>
</file>