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34"/>
  </p:notesMasterIdLst>
  <p:handoutMasterIdLst>
    <p:handoutMasterId r:id="rId35"/>
  </p:handoutMasterIdLst>
  <p:sldIdLst>
    <p:sldId id="353" r:id="rId2"/>
    <p:sldId id="314" r:id="rId3"/>
    <p:sldId id="354" r:id="rId4"/>
    <p:sldId id="355" r:id="rId5"/>
    <p:sldId id="356" r:id="rId6"/>
    <p:sldId id="358" r:id="rId7"/>
    <p:sldId id="382" r:id="rId8"/>
    <p:sldId id="383" r:id="rId9"/>
    <p:sldId id="357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BEBFF"/>
    <a:srgbClr val="E7E7FF"/>
    <a:srgbClr val="E1E1FF"/>
    <a:srgbClr val="CCCCFF"/>
    <a:srgbClr val="0000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82192" autoAdjust="0"/>
  </p:normalViewPr>
  <p:slideViewPr>
    <p:cSldViewPr>
      <p:cViewPr varScale="1">
        <p:scale>
          <a:sx n="95" d="100"/>
          <a:sy n="95" d="100"/>
        </p:scale>
        <p:origin x="-20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4ADBAB74-21F4-4843-9A2E-8D2F0D454F4B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29F2968-2B2D-4414-BA2E-1D080C1A32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89817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A6046BC-7915-4621-A9FA-A35EE5AFFA92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9D3617EA-A6CF-4558-AC15-02924CA096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611595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21393-4BE9-4A84-B534-6CF6B715BE39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264F53-86C4-45E2-8F4B-DF0EB8FF6872}" type="datetime1">
              <a:rPr lang="zh-TW" altLang="en-US" smtClean="0">
                <a:ea typeface="新細明體" charset="-120"/>
              </a:rPr>
              <a:pPr/>
              <a:t>2014/8/25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7EA4F4-16F5-4514-AD26-7BFFB727619B}" type="slidenum">
              <a:rPr lang="en-US" altLang="zh-TW" sz="1200"/>
              <a:pPr algn="r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5DB28-4EE7-4628-9EF2-E461C4B4F2BD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1D75DFE-1539-42EB-86B6-32B287A619C6}" type="datetime1">
              <a:rPr lang="zh-TW" altLang="en-US" smtClean="0">
                <a:ea typeface="新細明體" charset="-120"/>
              </a:rPr>
              <a:pPr/>
              <a:t>2014/8/25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CSIE CIAL Lab</a:t>
            </a:r>
          </a:p>
        </p:txBody>
      </p:sp>
      <p:sp>
        <p:nvSpPr>
          <p:cNvPr id="48133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8C8E7FE-C26F-4A4F-BFBF-8B104242BBA3}" type="slidenum">
              <a:rPr lang="en-US" altLang="zh-TW" sz="1200"/>
              <a:pPr algn="r"/>
              <a:t>2</a:t>
            </a:fld>
            <a:endParaRPr lang="en-US" altLang="zh-TW" sz="120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8500" y="509588"/>
            <a:ext cx="3397250" cy="2549525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Glushkov</a:t>
            </a:r>
            <a:r>
              <a:rPr lang="en-US" altLang="zh-TW" dirty="0" smtClean="0"/>
              <a:t> algorithm </a:t>
            </a:r>
            <a:r>
              <a:rPr lang="zh-TW" altLang="en-US" dirty="0" smtClean="0"/>
              <a:t>主要的精神是把一個複雜的 </a:t>
            </a:r>
            <a:r>
              <a:rPr lang="en-US" altLang="zh-TW" dirty="0" smtClean="0"/>
              <a:t>regex </a:t>
            </a:r>
            <a:r>
              <a:rPr lang="zh-TW" altLang="en-US" dirty="0" smtClean="0"/>
              <a:t>拆解成數個較小且較簡單的 </a:t>
            </a:r>
            <a:r>
              <a:rPr lang="en-US" altLang="zh-TW" dirty="0" smtClean="0"/>
              <a:t>regex</a:t>
            </a:r>
            <a:r>
              <a:rPr lang="zh-TW" altLang="en-US" dirty="0" smtClean="0"/>
              <a:t> 轉成 </a:t>
            </a:r>
            <a:r>
              <a:rPr lang="en-US" altLang="zh-TW" dirty="0" smtClean="0"/>
              <a:t>NFA</a:t>
            </a:r>
          </a:p>
          <a:p>
            <a:r>
              <a:rPr lang="zh-TW" altLang="en-US" dirty="0" smtClean="0"/>
              <a:t>再將其數個小 </a:t>
            </a:r>
            <a:r>
              <a:rPr lang="en-US" altLang="zh-TW" dirty="0" smtClean="0"/>
              <a:t>NFA </a:t>
            </a:r>
            <a:r>
              <a:rPr lang="zh-TW" altLang="en-US" dirty="0" smtClean="0"/>
              <a:t>依照連接運算符號組合起來</a:t>
            </a:r>
            <a:endParaRPr lang="en-US" altLang="zh-TW" dirty="0" smtClean="0"/>
          </a:p>
          <a:p>
            <a:r>
              <a:rPr lang="en-US" altLang="zh-TW" dirty="0" err="1" smtClean="0"/>
              <a:t>Glushkov</a:t>
            </a:r>
            <a:r>
              <a:rPr lang="en-US" altLang="zh-TW" dirty="0" smtClean="0"/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NFA</a:t>
            </a:r>
            <a:r>
              <a:rPr lang="zh-TW" altLang="en-US" dirty="0" smtClean="0"/>
              <a:t> 因為轉換過程致使他最多 </a:t>
            </a:r>
            <a:r>
              <a:rPr lang="en-US" altLang="zh-TW" dirty="0" smtClean="0"/>
              <a:t>State </a:t>
            </a:r>
            <a:r>
              <a:rPr lang="zh-TW" altLang="en-US" dirty="0" smtClean="0"/>
              <a:t>數為 </a:t>
            </a:r>
            <a:r>
              <a:rPr lang="en-US" altLang="zh-TW" dirty="0" smtClean="0"/>
              <a:t>single character </a:t>
            </a:r>
            <a:r>
              <a:rPr lang="zh-TW" altLang="en-US" dirty="0" smtClean="0"/>
              <a:t>數量 </a:t>
            </a:r>
            <a:r>
              <a:rPr lang="en-US" altLang="zh-TW" dirty="0" smtClean="0"/>
              <a:t>+ 1</a:t>
            </a:r>
            <a:r>
              <a:rPr lang="zh-TW" altLang="en-US" dirty="0" smtClean="0"/>
              <a:t>，這個 </a:t>
            </a:r>
            <a:r>
              <a:rPr lang="en-US" altLang="zh-TW" dirty="0" smtClean="0"/>
              <a:t>1</a:t>
            </a:r>
            <a:r>
              <a:rPr lang="zh-TW" altLang="en-US" dirty="0" smtClean="0"/>
              <a:t> 因為是要先 </a:t>
            </a:r>
            <a:r>
              <a:rPr lang="en-US" altLang="zh-TW" dirty="0" smtClean="0"/>
              <a:t>create an initial state</a:t>
            </a:r>
          </a:p>
          <a:p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67436A2-D433-4104-97B6-0A3722BBAB47}" type="datetime1">
              <a:rPr lang="zh-TW" altLang="en-US" smtClean="0"/>
              <a:t>2014/8/25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63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6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CC2F-21A3-441B-952D-4C585A1EC3E0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4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51B4-183E-4E10-982A-F8ADEB5677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8D38E-325D-421F-803A-7D15BCB68F93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E40B2-F2AD-41DE-B708-423A882E3E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49" y="549276"/>
            <a:ext cx="1924051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6"/>
            <a:ext cx="5619751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96AE-8017-4A6E-B383-E436E7AC1A6B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751B-C4D5-439A-9FDB-E9D5E174AE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6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1" y="1412876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1" y="1412876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BDF3-468B-470D-AD33-30FB0EB4E27B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4CF7-5A6C-4E33-AF9B-9B794BC35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6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6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AB0F-B368-4E85-9799-57771DDD0888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06739-5A2B-4FCC-802F-EF5B5483D6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D2F36-EF9D-41DA-9541-BA8BE5C36536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17B9-C3C6-45E8-B121-E6A60661C7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53F8-3D77-48E6-A381-C1E7B0204A83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B5D36-B64F-491A-913F-77E371D2C5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1" y="1412876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1" y="1412876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F760E-BBA1-4BD1-A767-8FBCC0DB04CD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F3CAA-E36D-414D-8A16-B907A84710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85F4D-C0A8-41A2-A229-02741C7DE679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90CF-0DEC-452B-AC18-876881A061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B3AF-57A8-4187-BA02-D71897DB26EC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57EE-1DC8-4293-B19C-2AA58BACF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BE16-043E-46C5-A234-82D814F30CDD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CF7CB-F6C0-4775-8B17-98D96A8217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C957-AE17-412C-AAE6-53C9213C2A40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FF8E-2AC2-477B-9E3E-1CB902FB37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B6E28-8B10-41E4-94BA-DE99797A9CEC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DF27-ED14-460D-8324-C1EC5161D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6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6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94F049C-B0AA-4416-924D-B2DEA02B68BA}" type="datetime1">
              <a:rPr lang="zh-TW" altLang="en-US"/>
              <a:pPr>
                <a:defRPr/>
              </a:pPr>
              <a:t>2014/8/25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4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3782ACD-CE97-4268-B79B-28FB090A21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404813"/>
            <a:ext cx="8785225" cy="1944687"/>
          </a:xfrm>
        </p:spPr>
        <p:txBody>
          <a:bodyPr/>
          <a:lstStyle/>
          <a:p>
            <a:r>
              <a:rPr lang="en-US" altLang="zh-TW" sz="2800" i="0" dirty="0" err="1" smtClean="0"/>
              <a:t>Glushkov</a:t>
            </a:r>
            <a:r>
              <a:rPr lang="en-US" altLang="zh-TW" sz="2800" i="0" dirty="0" smtClean="0"/>
              <a:t> NFA</a:t>
            </a:r>
            <a:endParaRPr lang="zh-TW" altLang="zh-TW" sz="28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429000"/>
            <a:ext cx="6400800" cy="21605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kumimoji="0" lang="en-US" altLang="zh-TW" sz="2000" dirty="0" smtClean="0">
                <a:latin typeface="+mn-lt"/>
                <a:ea typeface="標楷體" pitchFamily="65" charset="-120"/>
              </a:rPr>
              <a:t>Presenter</a:t>
            </a:r>
            <a:r>
              <a:rPr kumimoji="0" lang="en-US" altLang="zh-TW" sz="2000" dirty="0">
                <a:latin typeface="+mn-lt"/>
                <a:ea typeface="標楷體" pitchFamily="65" charset="-120"/>
              </a:rPr>
              <a:t>: Yu </a:t>
            </a:r>
            <a:r>
              <a:rPr kumimoji="0" lang="en-US" altLang="zh-TW" sz="2000" dirty="0" err="1">
                <a:latin typeface="+mn-lt"/>
                <a:ea typeface="標楷體" pitchFamily="65" charset="-120"/>
              </a:rPr>
              <a:t>Hao</a:t>
            </a:r>
            <a:r>
              <a:rPr kumimoji="0" lang="en-US" altLang="zh-TW" sz="2000" dirty="0">
                <a:latin typeface="+mn-lt"/>
                <a:ea typeface="標楷體" pitchFamily="65" charset="-120"/>
              </a:rPr>
              <a:t>, Tseng</a:t>
            </a:r>
          </a:p>
          <a:p>
            <a:pPr algn="l" eaLnBrk="1" hangingPunct="1">
              <a:lnSpc>
                <a:spcPct val="90000"/>
              </a:lnSpc>
            </a:pPr>
            <a:r>
              <a:rPr kumimoji="0" lang="en-US" altLang="zh-TW" sz="2000" dirty="0">
                <a:latin typeface="+mn-lt"/>
                <a:ea typeface="標楷體" pitchFamily="65" charset="-120"/>
              </a:rPr>
              <a:t>Date: </a:t>
            </a:r>
            <a:r>
              <a:rPr kumimoji="0" lang="en-US" altLang="zh-TW" sz="2000" dirty="0" smtClean="0">
                <a:latin typeface="+mn-lt"/>
                <a:ea typeface="標楷體" pitchFamily="65" charset="-120"/>
              </a:rPr>
              <a:t>2014/8/25</a:t>
            </a:r>
            <a:endParaRPr kumimoji="0" lang="en-US" altLang="zh-TW" sz="2000" dirty="0">
              <a:latin typeface="+mn-lt"/>
              <a:ea typeface="標楷體" pitchFamily="65" charset="-120"/>
            </a:endParaRPr>
          </a:p>
          <a:p>
            <a:pPr algn="l" eaLnBrk="1" hangingPunct="1">
              <a:lnSpc>
                <a:spcPct val="90000"/>
              </a:lnSpc>
            </a:pP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403350"/>
            <a:ext cx="7559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zh-TW" altLang="en-US" sz="2800" b="1">
              <a:solidFill>
                <a:schemeClr val="tx2"/>
              </a:solidFill>
              <a:latin typeface="Arial Black" pitchFamily="34" charset="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2" y="6014751"/>
            <a:ext cx="596106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ransition advTm="238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 smtClean="0"/>
              <a:t>* </a:t>
            </a:r>
            <a:r>
              <a:rPr lang="en-US" altLang="zh-TW" dirty="0" smtClean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015319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OR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aseline="0" dirty="0" smtClean="0"/>
                        <a:t>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582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398271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OR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aseline="0" dirty="0" smtClean="0"/>
                        <a:t>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9164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96809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’, 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 ∈ </a:t>
                      </a:r>
                      <a:r>
                        <a:rPr lang="el-GR" altLang="zh-TW" i="1" baseline="0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+ 1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70050"/>
              </p:ext>
            </p:extLst>
          </p:nvPr>
        </p:nvGraphicFramePr>
        <p:xfrm>
          <a:off x="5580112" y="210184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951392"/>
              </p:ext>
            </p:extLst>
          </p:nvPr>
        </p:nvGraphicFramePr>
        <p:xfrm>
          <a:off x="5580112" y="2672256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04247"/>
              </p:ext>
            </p:extLst>
          </p:nvPr>
        </p:nvGraphicFramePr>
        <p:xfrm>
          <a:off x="6444208" y="228065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893278"/>
              </p:ext>
            </p:extLst>
          </p:nvPr>
        </p:nvGraphicFramePr>
        <p:xfrm>
          <a:off x="6444208" y="267447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408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316306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‘|’(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OR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chemeClr val="tx1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19571"/>
              </p:ext>
            </p:extLst>
          </p:nvPr>
        </p:nvGraphicFramePr>
        <p:xfrm>
          <a:off x="4752020" y="141277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11084"/>
              </p:ext>
            </p:extLst>
          </p:nvPr>
        </p:nvGraphicFramePr>
        <p:xfrm>
          <a:off x="4752020" y="198319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21660"/>
              </p:ext>
            </p:extLst>
          </p:nvPr>
        </p:nvGraphicFramePr>
        <p:xfrm>
          <a:off x="5616116" y="159158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884452"/>
              </p:ext>
            </p:extLst>
          </p:nvPr>
        </p:nvGraphicFramePr>
        <p:xfrm>
          <a:off x="5616116" y="198541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838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649338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’, 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 ∈ </a:t>
                      </a:r>
                      <a:r>
                        <a:rPr lang="el-GR" altLang="zh-TW" i="1" baseline="0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+ 1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93197"/>
              </p:ext>
            </p:extLst>
          </p:nvPr>
        </p:nvGraphicFramePr>
        <p:xfrm>
          <a:off x="5580112" y="210184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312584"/>
              </p:ext>
            </p:extLst>
          </p:nvPr>
        </p:nvGraphicFramePr>
        <p:xfrm>
          <a:off x="5580112" y="2672256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25967"/>
              </p:ext>
            </p:extLst>
          </p:nvPr>
        </p:nvGraphicFramePr>
        <p:xfrm>
          <a:off x="6444208" y="228065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753340"/>
              </p:ext>
            </p:extLst>
          </p:nvPr>
        </p:nvGraphicFramePr>
        <p:xfrm>
          <a:off x="6444208" y="267447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4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777880"/>
              </p:ext>
            </p:extLst>
          </p:nvPr>
        </p:nvGraphicFramePr>
        <p:xfrm>
          <a:off x="4391980" y="3663280"/>
          <a:ext cx="406845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∩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900" b="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Follow(x) &lt;=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Follow(x)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</a:t>
                      </a:r>
                      <a:r>
                        <a:rPr lang="zh-TW" altLang="en-US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sz="1800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93574"/>
              </p:ext>
            </p:extLst>
          </p:nvPr>
        </p:nvGraphicFramePr>
        <p:xfrm>
          <a:off x="7164288" y="192248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04994"/>
              </p:ext>
            </p:extLst>
          </p:nvPr>
        </p:nvGraphicFramePr>
        <p:xfrm>
          <a:off x="7164288" y="2492236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916562"/>
              </p:ext>
            </p:extLst>
          </p:nvPr>
        </p:nvGraphicFramePr>
        <p:xfrm>
          <a:off x="8028384" y="210063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648656"/>
              </p:ext>
            </p:extLst>
          </p:nvPr>
        </p:nvGraphicFramePr>
        <p:xfrm>
          <a:off x="8028384" y="249223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61716"/>
              </p:ext>
            </p:extLst>
          </p:nvPr>
        </p:nvGraphicFramePr>
        <p:xfrm>
          <a:off x="4752020" y="141277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43318"/>
              </p:ext>
            </p:extLst>
          </p:nvPr>
        </p:nvGraphicFramePr>
        <p:xfrm>
          <a:off x="4752020" y="198319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11653"/>
              </p:ext>
            </p:extLst>
          </p:nvPr>
        </p:nvGraphicFramePr>
        <p:xfrm>
          <a:off x="5616116" y="159158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46943"/>
              </p:ext>
            </p:extLst>
          </p:nvPr>
        </p:nvGraphicFramePr>
        <p:xfrm>
          <a:off x="5616116" y="198541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115392"/>
              </p:ext>
            </p:extLst>
          </p:nvPr>
        </p:nvGraphicFramePr>
        <p:xfrm>
          <a:off x="4752020" y="2533890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863794"/>
              </p:ext>
            </p:extLst>
          </p:nvPr>
        </p:nvGraphicFramePr>
        <p:xfrm>
          <a:off x="4752020" y="3104304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12183"/>
              </p:ext>
            </p:extLst>
          </p:nvPr>
        </p:nvGraphicFramePr>
        <p:xfrm>
          <a:off x="5616116" y="2712700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104657"/>
              </p:ext>
            </p:extLst>
          </p:nvPr>
        </p:nvGraphicFramePr>
        <p:xfrm>
          <a:off x="5616116" y="3106524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R_Empty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13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121221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OR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chemeClr val="tx1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en-US" altLang="zh-TW" baseline="0" dirty="0" smtClean="0"/>
                        <a:t>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069744"/>
              </p:ext>
            </p:extLst>
          </p:nvPr>
        </p:nvGraphicFramePr>
        <p:xfrm>
          <a:off x="4752020" y="159844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048802"/>
              </p:ext>
            </p:extLst>
          </p:nvPr>
        </p:nvGraphicFramePr>
        <p:xfrm>
          <a:off x="4752020" y="216820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558391"/>
              </p:ext>
            </p:extLst>
          </p:nvPr>
        </p:nvGraphicFramePr>
        <p:xfrm>
          <a:off x="5616116" y="177659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53186"/>
              </p:ext>
            </p:extLst>
          </p:nvPr>
        </p:nvGraphicFramePr>
        <p:xfrm>
          <a:off x="5616116" y="216820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6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469522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OR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aseline="0" dirty="0" smtClean="0"/>
                        <a:t>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917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449843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’, 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 ∈ </a:t>
                      </a:r>
                      <a:r>
                        <a:rPr lang="el-GR" altLang="zh-TW" i="1" baseline="0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+ 1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43835"/>
              </p:ext>
            </p:extLst>
          </p:nvPr>
        </p:nvGraphicFramePr>
        <p:xfrm>
          <a:off x="5580112" y="210184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23514"/>
              </p:ext>
            </p:extLst>
          </p:nvPr>
        </p:nvGraphicFramePr>
        <p:xfrm>
          <a:off x="5580112" y="2672256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2714"/>
              </p:ext>
            </p:extLst>
          </p:nvPr>
        </p:nvGraphicFramePr>
        <p:xfrm>
          <a:off x="6444208" y="228065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表格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1667"/>
              </p:ext>
            </p:extLst>
          </p:nvPr>
        </p:nvGraphicFramePr>
        <p:xfrm>
          <a:off x="6444208" y="267447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023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944596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‘|’(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OR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chemeClr val="tx1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96059"/>
              </p:ext>
            </p:extLst>
          </p:nvPr>
        </p:nvGraphicFramePr>
        <p:xfrm>
          <a:off x="4752020" y="141277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55098"/>
              </p:ext>
            </p:extLst>
          </p:nvPr>
        </p:nvGraphicFramePr>
        <p:xfrm>
          <a:off x="4752020" y="198319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032232"/>
              </p:ext>
            </p:extLst>
          </p:nvPr>
        </p:nvGraphicFramePr>
        <p:xfrm>
          <a:off x="5616116" y="159158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294426"/>
              </p:ext>
            </p:extLst>
          </p:nvPr>
        </p:nvGraphicFramePr>
        <p:xfrm>
          <a:off x="5616116" y="198541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801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1" y="130492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800" b="1" dirty="0" smtClean="0"/>
              <a:t>Introduction</a:t>
            </a:r>
          </a:p>
          <a:p>
            <a:pPr eaLnBrk="1" hangingPunct="1"/>
            <a:r>
              <a:rPr lang="en-US" altLang="zh-TW" sz="2800" b="1" dirty="0" smtClean="0"/>
              <a:t>Definitions</a:t>
            </a:r>
          </a:p>
          <a:p>
            <a:pPr eaLnBrk="1" hangingPunct="1"/>
            <a:r>
              <a:rPr lang="en-US" altLang="zh-TW" sz="2800" b="1" dirty="0"/>
              <a:t>Constructing </a:t>
            </a:r>
            <a:r>
              <a:rPr lang="en-US" altLang="zh-TW" sz="2800" b="1" dirty="0" smtClean="0"/>
              <a:t>Procedure</a:t>
            </a:r>
          </a:p>
          <a:p>
            <a:pPr lvl="1" eaLnBrk="1" hangingPunct="1"/>
            <a:r>
              <a:rPr lang="en-US" altLang="zh-TW" b="1" dirty="0" err="1" smtClean="0"/>
              <a:t>Glushkov</a:t>
            </a:r>
            <a:endParaRPr lang="en-US" altLang="zh-TW" b="1" dirty="0" smtClean="0"/>
          </a:p>
          <a:p>
            <a:pPr lvl="1" eaLnBrk="1" hangingPunct="1"/>
            <a:r>
              <a:rPr lang="en-US" altLang="zh-TW" b="1" dirty="0"/>
              <a:t>NFA2DFA</a:t>
            </a:r>
            <a:endParaRPr lang="en-US" altLang="zh-TW" b="1" dirty="0" smtClean="0"/>
          </a:p>
        </p:txBody>
      </p:sp>
      <p:sp>
        <p:nvSpPr>
          <p:cNvPr id="410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E738D7-636D-4752-9528-6001F6DF99EB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101" name="頁尾版面配置區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National Cheng Kung University CSIE Computer &amp; Internet Architecture Lab </a:t>
            </a:r>
          </a:p>
        </p:txBody>
      </p:sp>
    </p:spTree>
  </p:cSld>
  <p:clrMapOvr>
    <a:masterClrMapping/>
  </p:clrMapOvr>
  <p:transition advTm="4665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981159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’, 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 ∈ </a:t>
                      </a:r>
                      <a:r>
                        <a:rPr lang="el-GR" altLang="zh-TW" i="1" baseline="0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+ 1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69532"/>
              </p:ext>
            </p:extLst>
          </p:nvPr>
        </p:nvGraphicFramePr>
        <p:xfrm>
          <a:off x="5580112" y="210184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71766"/>
              </p:ext>
            </p:extLst>
          </p:nvPr>
        </p:nvGraphicFramePr>
        <p:xfrm>
          <a:off x="5580112" y="2672256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78954"/>
              </p:ext>
            </p:extLst>
          </p:nvPr>
        </p:nvGraphicFramePr>
        <p:xfrm>
          <a:off x="6444208" y="228065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33585"/>
              </p:ext>
            </p:extLst>
          </p:nvPr>
        </p:nvGraphicFramePr>
        <p:xfrm>
          <a:off x="6444208" y="267447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78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4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98984"/>
              </p:ext>
            </p:extLst>
          </p:nvPr>
        </p:nvGraphicFramePr>
        <p:xfrm>
          <a:off x="4391980" y="3663280"/>
          <a:ext cx="406845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If </a:t>
                      </a:r>
                      <a:r>
                        <a:rPr lang="en-US" altLang="zh-TW" b="0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="0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="0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="0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="0" baseline="0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First(v) &lt;= First(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="0" i="0" baseline="0" dirty="0" smtClean="0">
                          <a:solidFill>
                            <a:srgbClr val="FF0000"/>
                          </a:solidFill>
                        </a:rPr>
                        <a:t>∪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b="0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))</a:t>
                      </a:r>
                      <a:endParaRPr lang="en-US" altLang="zh-TW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(v) &lt;=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zh-TW" altLang="en-US" b="0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)) </a:t>
                      </a:r>
                      <a:r>
                        <a:rPr lang="en-US" altLang="zh-TW" b="0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b="0" i="0" baseline="0" dirty="0" smtClean="0">
                          <a:solidFill>
                            <a:srgbClr val="FF0000"/>
                          </a:solidFill>
                        </a:rPr>
                        <a:t>∩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900" b="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="0" i="0" baseline="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 Follow(x) &lt;=</a:t>
                      </a:r>
                      <a:r>
                        <a:rPr lang="zh-TW" altLang="en-US" b="0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Follow(x) </a:t>
                      </a:r>
                      <a:r>
                        <a:rPr lang="en-US" altLang="zh-TW" b="0" i="0" baseline="0" dirty="0" smtClean="0">
                          <a:solidFill>
                            <a:srgbClr val="FF0000"/>
                          </a:solidFill>
                        </a:rPr>
                        <a:t>∪</a:t>
                      </a:r>
                      <a:r>
                        <a:rPr lang="zh-TW" altLang="en-US" b="0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b="0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b="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="0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sz="1800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96322"/>
              </p:ext>
            </p:extLst>
          </p:nvPr>
        </p:nvGraphicFramePr>
        <p:xfrm>
          <a:off x="7164288" y="1882038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596147"/>
              </p:ext>
            </p:extLst>
          </p:nvPr>
        </p:nvGraphicFramePr>
        <p:xfrm>
          <a:off x="7164288" y="2452452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88311"/>
              </p:ext>
            </p:extLst>
          </p:nvPr>
        </p:nvGraphicFramePr>
        <p:xfrm>
          <a:off x="8028384" y="2060848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48949"/>
              </p:ext>
            </p:extLst>
          </p:nvPr>
        </p:nvGraphicFramePr>
        <p:xfrm>
          <a:off x="8028384" y="2454672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87150"/>
              </p:ext>
            </p:extLst>
          </p:nvPr>
        </p:nvGraphicFramePr>
        <p:xfrm>
          <a:off x="4752020" y="141277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44754"/>
              </p:ext>
            </p:extLst>
          </p:nvPr>
        </p:nvGraphicFramePr>
        <p:xfrm>
          <a:off x="4752020" y="198319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69968"/>
              </p:ext>
            </p:extLst>
          </p:nvPr>
        </p:nvGraphicFramePr>
        <p:xfrm>
          <a:off x="5616116" y="159158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34509"/>
              </p:ext>
            </p:extLst>
          </p:nvPr>
        </p:nvGraphicFramePr>
        <p:xfrm>
          <a:off x="5616116" y="198541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44187"/>
              </p:ext>
            </p:extLst>
          </p:nvPr>
        </p:nvGraphicFramePr>
        <p:xfrm>
          <a:off x="4752020" y="2533890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65593"/>
              </p:ext>
            </p:extLst>
          </p:nvPr>
        </p:nvGraphicFramePr>
        <p:xfrm>
          <a:off x="4752020" y="3104304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表格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63989"/>
              </p:ext>
            </p:extLst>
          </p:nvPr>
        </p:nvGraphicFramePr>
        <p:xfrm>
          <a:off x="5616116" y="2712700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表格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097807"/>
              </p:ext>
            </p:extLst>
          </p:nvPr>
        </p:nvGraphicFramePr>
        <p:xfrm>
          <a:off x="5616116" y="3106524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R_Empty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4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4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258827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‘|’(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1800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68197"/>
              </p:ext>
            </p:extLst>
          </p:nvPr>
        </p:nvGraphicFramePr>
        <p:xfrm>
          <a:off x="7164288" y="2138506"/>
          <a:ext cx="792088" cy="71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07863"/>
              </p:ext>
            </p:extLst>
          </p:nvPr>
        </p:nvGraphicFramePr>
        <p:xfrm>
          <a:off x="7164288" y="288828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139679"/>
                <a:gridCol w="139679"/>
              </a:tblGrid>
              <a:tr h="39277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79162"/>
              </p:ext>
            </p:extLst>
          </p:nvPr>
        </p:nvGraphicFramePr>
        <p:xfrm>
          <a:off x="8028384" y="2210844"/>
          <a:ext cx="900100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49570"/>
              </p:ext>
            </p:extLst>
          </p:nvPr>
        </p:nvGraphicFramePr>
        <p:xfrm>
          <a:off x="8028384" y="285733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609246"/>
              </p:ext>
            </p:extLst>
          </p:nvPr>
        </p:nvGraphicFramePr>
        <p:xfrm>
          <a:off x="4752020" y="159844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888902"/>
              </p:ext>
            </p:extLst>
          </p:nvPr>
        </p:nvGraphicFramePr>
        <p:xfrm>
          <a:off x="4752020" y="2168200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58289"/>
              </p:ext>
            </p:extLst>
          </p:nvPr>
        </p:nvGraphicFramePr>
        <p:xfrm>
          <a:off x="5616116" y="177659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304713"/>
              </p:ext>
            </p:extLst>
          </p:nvPr>
        </p:nvGraphicFramePr>
        <p:xfrm>
          <a:off x="5616116" y="216820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02718"/>
              </p:ext>
            </p:extLst>
          </p:nvPr>
        </p:nvGraphicFramePr>
        <p:xfrm>
          <a:off x="4752020" y="2966598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685120"/>
              </p:ext>
            </p:extLst>
          </p:nvPr>
        </p:nvGraphicFramePr>
        <p:xfrm>
          <a:off x="4752020" y="3537012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279358"/>
              </a:tblGrid>
              <a:tr h="39277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表格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073472"/>
              </p:ext>
            </p:extLst>
          </p:nvPr>
        </p:nvGraphicFramePr>
        <p:xfrm>
          <a:off x="5616116" y="3145408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表格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93242"/>
              </p:ext>
            </p:extLst>
          </p:nvPr>
        </p:nvGraphicFramePr>
        <p:xfrm>
          <a:off x="5616116" y="3539232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R_Empty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5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6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679067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‘|’(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OR 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chemeClr val="tx1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chemeClr val="tx1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920559"/>
              </p:ext>
            </p:extLst>
          </p:nvPr>
        </p:nvGraphicFramePr>
        <p:xfrm>
          <a:off x="4752020" y="1347078"/>
          <a:ext cx="792088" cy="71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15066"/>
              </p:ext>
            </p:extLst>
          </p:nvPr>
        </p:nvGraphicFramePr>
        <p:xfrm>
          <a:off x="4752020" y="2096852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139679"/>
                <a:gridCol w="139679"/>
              </a:tblGrid>
              <a:tr h="39277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41603"/>
              </p:ext>
            </p:extLst>
          </p:nvPr>
        </p:nvGraphicFramePr>
        <p:xfrm>
          <a:off x="5616116" y="1419416"/>
          <a:ext cx="900100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127251"/>
              </p:ext>
            </p:extLst>
          </p:nvPr>
        </p:nvGraphicFramePr>
        <p:xfrm>
          <a:off x="5616116" y="2065902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36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553375"/>
              </p:ext>
            </p:extLst>
          </p:nvPr>
        </p:nvGraphicFramePr>
        <p:xfrm>
          <a:off x="4391980" y="5300970"/>
          <a:ext cx="406845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558195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‘*’(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Then </a:t>
                      </a:r>
                    </a:p>
                    <a:p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438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868943"/>
              </p:ext>
            </p:extLst>
          </p:nvPr>
        </p:nvGraphicFramePr>
        <p:xfrm>
          <a:off x="4391980" y="4760560"/>
          <a:ext cx="406845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’, 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𝛼 ∈ </a:t>
                      </a:r>
                      <a:r>
                        <a:rPr lang="el-GR" altLang="zh-TW" i="1" baseline="0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Then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+ 1</a:t>
                      </a:r>
                    </a:p>
                    <a:p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2384884"/>
            <a:ext cx="360000" cy="36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887382"/>
              </p:ext>
            </p:extLst>
          </p:nvPr>
        </p:nvGraphicFramePr>
        <p:xfrm>
          <a:off x="5580112" y="209685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83381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60608"/>
              </p:ext>
            </p:extLst>
          </p:nvPr>
        </p:nvGraphicFramePr>
        <p:xfrm>
          <a:off x="5580112" y="2677356"/>
          <a:ext cx="792088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0060"/>
                <a:gridCol w="252028"/>
              </a:tblGrid>
              <a:tr h="139075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961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52110"/>
              </p:ext>
            </p:extLst>
          </p:nvPr>
        </p:nvGraphicFramePr>
        <p:xfrm>
          <a:off x="6444208" y="228131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010164"/>
              </p:ext>
            </p:extLst>
          </p:nvPr>
        </p:nvGraphicFramePr>
        <p:xfrm>
          <a:off x="6444208" y="267291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558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graphicFrame>
        <p:nvGraphicFramePr>
          <p:cNvPr id="28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906242"/>
              </p:ext>
            </p:extLst>
          </p:nvPr>
        </p:nvGraphicFramePr>
        <p:xfrm>
          <a:off x="4391980" y="4185084"/>
          <a:ext cx="4068452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‘*’(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First(v</a:t>
                      </a:r>
                      <a:r>
                        <a:rPr lang="zh-TW" altLang="en-US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</a:t>
                      </a:r>
                      <a:r>
                        <a:rPr lang="zh-TW" altLang="en-US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1800" b="0" i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{</a:t>
                      </a:r>
                      <a:r>
                        <a:rPr lang="el-GR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US" altLang="zh-TW" sz="900" b="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</a:t>
                      </a:r>
                      <a:r>
                        <a:rPr lang="zh-TW" altLang="en-US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Do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Follow(x) &lt;=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Follow(x)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</a:t>
                      </a:r>
                      <a:r>
                        <a:rPr lang="zh-TW" altLang="en-US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</a:t>
                      </a:r>
                      <a:r>
                        <a:rPr lang="zh-TW" altLang="en-US" sz="900" i="1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2384884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877197"/>
              </p:ext>
            </p:extLst>
          </p:nvPr>
        </p:nvGraphicFramePr>
        <p:xfrm>
          <a:off x="7164288" y="2114514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83381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95910"/>
              </p:ext>
            </p:extLst>
          </p:nvPr>
        </p:nvGraphicFramePr>
        <p:xfrm>
          <a:off x="7164288" y="2677356"/>
          <a:ext cx="792088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0060"/>
                <a:gridCol w="252028"/>
              </a:tblGrid>
              <a:tr h="139075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961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51523"/>
              </p:ext>
            </p:extLst>
          </p:nvPr>
        </p:nvGraphicFramePr>
        <p:xfrm>
          <a:off x="8028384" y="228131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730182"/>
              </p:ext>
            </p:extLst>
          </p:nvPr>
        </p:nvGraphicFramePr>
        <p:xfrm>
          <a:off x="8028384" y="267291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True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190686"/>
              </p:ext>
            </p:extLst>
          </p:nvPr>
        </p:nvGraphicFramePr>
        <p:xfrm>
          <a:off x="4716016" y="2096852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83381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602661"/>
              </p:ext>
            </p:extLst>
          </p:nvPr>
        </p:nvGraphicFramePr>
        <p:xfrm>
          <a:off x="4716016" y="2677356"/>
          <a:ext cx="792088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0060"/>
                <a:gridCol w="252028"/>
              </a:tblGrid>
              <a:tr h="139075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961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31324"/>
              </p:ext>
            </p:extLst>
          </p:nvPr>
        </p:nvGraphicFramePr>
        <p:xfrm>
          <a:off x="5580112" y="2281312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67516"/>
              </p:ext>
            </p:extLst>
          </p:nvPr>
        </p:nvGraphicFramePr>
        <p:xfrm>
          <a:off x="5580112" y="2672916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68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61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2087744" y="170080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170084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3068960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2384884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3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060039"/>
              </p:ext>
            </p:extLst>
          </p:nvPr>
        </p:nvGraphicFramePr>
        <p:xfrm>
          <a:off x="4391980" y="3663280"/>
          <a:ext cx="406845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 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First(v) &lt;= 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(v) &lt;= (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zh-TW" altLang="en-US" baseline="0" dirty="0" smtClean="0">
                          <a:solidFill>
                            <a:srgbClr val="FF0000"/>
                          </a:solidFill>
                        </a:rPr>
                        <a:t>．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∩ </a:t>
                      </a:r>
                      <a:r>
                        <a:rPr lang="en-US" altLang="zh-TW" sz="18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900" b="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 Follow(x) &lt;=</a:t>
                      </a:r>
                      <a:r>
                        <a:rPr lang="zh-TW" altLang="en-US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Follow(x) </a:t>
                      </a:r>
                      <a:r>
                        <a:rPr lang="en-US" altLang="zh-TW" i="0" baseline="0" dirty="0" smtClean="0">
                          <a:solidFill>
                            <a:srgbClr val="FF0000"/>
                          </a:solidFill>
                        </a:rPr>
                        <a:t>∪</a:t>
                      </a:r>
                      <a:r>
                        <a:rPr lang="zh-TW" altLang="en-US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First(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sz="1800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60039"/>
              </p:ext>
            </p:extLst>
          </p:nvPr>
        </p:nvGraphicFramePr>
        <p:xfrm>
          <a:off x="7164288" y="1735299"/>
          <a:ext cx="792088" cy="71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83381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43049"/>
              </p:ext>
            </p:extLst>
          </p:nvPr>
        </p:nvGraphicFramePr>
        <p:xfrm>
          <a:off x="7164288" y="2598735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68"/>
                <a:gridCol w="118740"/>
                <a:gridCol w="118740"/>
                <a:gridCol w="118740"/>
              </a:tblGrid>
              <a:tr h="39277">
                <a:tc gridSpan="4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36010"/>
              </p:ext>
            </p:extLst>
          </p:nvPr>
        </p:nvGraphicFramePr>
        <p:xfrm>
          <a:off x="8028384" y="1735299"/>
          <a:ext cx="900100" cy="1066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26811"/>
              </p:ext>
            </p:extLst>
          </p:nvPr>
        </p:nvGraphicFramePr>
        <p:xfrm>
          <a:off x="8028384" y="2853643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50050"/>
                <a:gridCol w="450050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623773"/>
              </p:ext>
            </p:extLst>
          </p:nvPr>
        </p:nvGraphicFramePr>
        <p:xfrm>
          <a:off x="4752020" y="1347078"/>
          <a:ext cx="792088" cy="71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133443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A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344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C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67656"/>
              </p:ext>
            </p:extLst>
          </p:nvPr>
        </p:nvGraphicFramePr>
        <p:xfrm>
          <a:off x="4752020" y="2096852"/>
          <a:ext cx="792088" cy="4327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2730"/>
                <a:gridCol w="139679"/>
                <a:gridCol w="139679"/>
              </a:tblGrid>
              <a:tr h="39277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490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66986"/>
              </p:ext>
            </p:extLst>
          </p:nvPr>
        </p:nvGraphicFramePr>
        <p:xfrm>
          <a:off x="5616116" y="1419416"/>
          <a:ext cx="900100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L_Follow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B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D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4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63117"/>
              </p:ext>
            </p:extLst>
          </p:nvPr>
        </p:nvGraphicFramePr>
        <p:xfrm>
          <a:off x="5616116" y="2065902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L_Empty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False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0" name="表格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922540"/>
              </p:ext>
            </p:extLst>
          </p:nvPr>
        </p:nvGraphicFramePr>
        <p:xfrm>
          <a:off x="4752020" y="2679576"/>
          <a:ext cx="792088" cy="53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"/>
                <a:gridCol w="504056"/>
              </a:tblGrid>
              <a:tr h="83381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R_First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38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Ch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表格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19402"/>
              </p:ext>
            </p:extLst>
          </p:nvPr>
        </p:nvGraphicFramePr>
        <p:xfrm>
          <a:off x="4752020" y="3253420"/>
          <a:ext cx="792088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0060"/>
                <a:gridCol w="252028"/>
              </a:tblGrid>
              <a:tr h="139075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R_Last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961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State #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表格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85866"/>
              </p:ext>
            </p:extLst>
          </p:nvPr>
        </p:nvGraphicFramePr>
        <p:xfrm>
          <a:off x="5616116" y="2857376"/>
          <a:ext cx="900100" cy="355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74340"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err="1" smtClean="0"/>
                        <a:t>R_Follow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3201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E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1200" dirty="0" smtClean="0"/>
                        <a:t>5</a:t>
                      </a:r>
                      <a:endParaRPr lang="zh-TW" altLang="en-US" sz="12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表格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89799"/>
              </p:ext>
            </p:extLst>
          </p:nvPr>
        </p:nvGraphicFramePr>
        <p:xfrm>
          <a:off x="5616116" y="3248980"/>
          <a:ext cx="900100" cy="17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396044"/>
              </a:tblGrid>
              <a:tr h="1290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err="1" smtClean="0"/>
                        <a:t>R_Empty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altLang="zh-TW" sz="900" dirty="0" smtClean="0"/>
                        <a:t>True</a:t>
                      </a:r>
                      <a:endParaRPr lang="zh-TW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699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48" name="橢圓 47"/>
          <p:cNvSpPr/>
          <p:nvPr/>
        </p:nvSpPr>
        <p:spPr>
          <a:xfrm>
            <a:off x="1304868" y="3537052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2087744" y="2852976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2853016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422112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422112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3537052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91951"/>
              </p:ext>
            </p:extLst>
          </p:nvPr>
        </p:nvGraphicFramePr>
        <p:xfrm>
          <a:off x="5472100" y="2254012"/>
          <a:ext cx="172815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76"/>
                <a:gridCol w="864076"/>
              </a:tblGrid>
              <a:tr h="12361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First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Ch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State #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054817"/>
              </p:ext>
            </p:extLst>
          </p:nvPr>
        </p:nvGraphicFramePr>
        <p:xfrm>
          <a:off x="5624597" y="3852505"/>
          <a:ext cx="1561009" cy="850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8991"/>
                <a:gridCol w="234006"/>
                <a:gridCol w="234006"/>
                <a:gridCol w="234006"/>
              </a:tblGrid>
              <a:tr h="12361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Last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State #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04168"/>
              </p:ext>
            </p:extLst>
          </p:nvPr>
        </p:nvGraphicFramePr>
        <p:xfrm>
          <a:off x="7280781" y="2199594"/>
          <a:ext cx="900100" cy="2787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2361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Follow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24347"/>
              </p:ext>
            </p:extLst>
          </p:nvPr>
        </p:nvGraphicFramePr>
        <p:xfrm>
          <a:off x="5472100" y="4806784"/>
          <a:ext cx="1728196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864098"/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Empty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False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986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48" name="橢圓 47"/>
          <p:cNvSpPr/>
          <p:nvPr/>
        </p:nvSpPr>
        <p:spPr>
          <a:xfrm>
            <a:off x="1304868" y="3537052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2087744" y="2852976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2853016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422112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422112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3537052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97083"/>
              </p:ext>
            </p:extLst>
          </p:nvPr>
        </p:nvGraphicFramePr>
        <p:xfrm>
          <a:off x="5472100" y="2254012"/>
          <a:ext cx="172815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76"/>
                <a:gridCol w="864076"/>
              </a:tblGrid>
              <a:tr h="12361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First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Ch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38327"/>
              </p:ext>
            </p:extLst>
          </p:nvPr>
        </p:nvGraphicFramePr>
        <p:xfrm>
          <a:off x="5624597" y="3852505"/>
          <a:ext cx="1561009" cy="850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8991"/>
                <a:gridCol w="234006"/>
                <a:gridCol w="234006"/>
                <a:gridCol w="234006"/>
              </a:tblGrid>
              <a:tr h="12361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Last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State #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58065"/>
              </p:ext>
            </p:extLst>
          </p:nvPr>
        </p:nvGraphicFramePr>
        <p:xfrm>
          <a:off x="7280781" y="2199594"/>
          <a:ext cx="900100" cy="2787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2361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Follow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87274"/>
              </p:ext>
            </p:extLst>
          </p:nvPr>
        </p:nvGraphicFramePr>
        <p:xfrm>
          <a:off x="5472100" y="4806784"/>
          <a:ext cx="1728196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864098"/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Empty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False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直線單箭頭接點 5"/>
          <p:cNvCxnSpPr>
            <a:stCxn id="48" idx="7"/>
            <a:endCxn id="29" idx="3"/>
          </p:cNvCxnSpPr>
          <p:nvPr/>
        </p:nvCxnSpPr>
        <p:spPr>
          <a:xfrm flipV="1">
            <a:off x="1612147" y="3160255"/>
            <a:ext cx="528318" cy="4295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48" idx="5"/>
            <a:endCxn id="32" idx="1"/>
          </p:cNvCxnSpPr>
          <p:nvPr/>
        </p:nvCxnSpPr>
        <p:spPr>
          <a:xfrm>
            <a:off x="1612147" y="3844331"/>
            <a:ext cx="528318" cy="4295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1727684" y="3140968"/>
            <a:ext cx="14747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727684" y="4026260"/>
            <a:ext cx="13625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mark the positions of the characters of </a:t>
            </a:r>
            <a:r>
              <a:rPr lang="el-GR" altLang="zh-TW" dirty="0" smtClean="0"/>
              <a:t>Σ</a:t>
            </a:r>
            <a:r>
              <a:rPr lang="en-US" altLang="zh-TW" dirty="0" smtClean="0"/>
              <a:t> in RE, counting only characters.</a:t>
            </a:r>
          </a:p>
          <a:p>
            <a:pPr lvl="1"/>
            <a:r>
              <a:rPr lang="en-US" altLang="zh-TW" dirty="0" smtClean="0"/>
              <a:t>(AT|GA)((AG|AAA)*) =&gt; (A</a:t>
            </a:r>
            <a:r>
              <a:rPr lang="en-US" altLang="zh-TW" sz="600" dirty="0" smtClean="0"/>
              <a:t>1</a:t>
            </a:r>
            <a:r>
              <a:rPr lang="en-US" altLang="zh-TW" dirty="0" smtClean="0"/>
              <a:t>T</a:t>
            </a:r>
            <a:r>
              <a:rPr lang="en-US" altLang="zh-TW" sz="600" dirty="0" smtClean="0"/>
              <a:t>2</a:t>
            </a:r>
            <a:r>
              <a:rPr lang="en-US" altLang="zh-TW" dirty="0" smtClean="0"/>
              <a:t>|G</a:t>
            </a:r>
            <a:r>
              <a:rPr lang="en-US" altLang="zh-TW" sz="600" dirty="0" smtClean="0"/>
              <a:t>3</a:t>
            </a:r>
            <a:r>
              <a:rPr lang="en-US" altLang="zh-TW" dirty="0" smtClean="0"/>
              <a:t>A</a:t>
            </a:r>
            <a:r>
              <a:rPr lang="en-US" altLang="zh-TW" sz="600" dirty="0" smtClean="0"/>
              <a:t>4</a:t>
            </a:r>
            <a:r>
              <a:rPr lang="en-US" altLang="zh-TW" dirty="0" smtClean="0"/>
              <a:t>)((A</a:t>
            </a:r>
            <a:r>
              <a:rPr lang="en-US" altLang="zh-TW" sz="600" dirty="0" smtClean="0"/>
              <a:t>5</a:t>
            </a:r>
            <a:r>
              <a:rPr lang="en-US" altLang="zh-TW" dirty="0" smtClean="0"/>
              <a:t>G</a:t>
            </a:r>
            <a:r>
              <a:rPr lang="en-US" altLang="zh-TW" sz="600" dirty="0" smtClean="0"/>
              <a:t>6</a:t>
            </a:r>
            <a:r>
              <a:rPr lang="en-US" altLang="zh-TW" dirty="0" smtClean="0"/>
              <a:t>|A</a:t>
            </a:r>
            <a:r>
              <a:rPr lang="en-US" altLang="zh-TW" sz="600" dirty="0" smtClean="0"/>
              <a:t>7</a:t>
            </a:r>
            <a:r>
              <a:rPr lang="en-US" altLang="zh-TW" dirty="0" smtClean="0"/>
              <a:t>A</a:t>
            </a:r>
            <a:r>
              <a:rPr lang="en-US" altLang="zh-TW" sz="600" dirty="0" smtClean="0"/>
              <a:t>8</a:t>
            </a:r>
            <a:r>
              <a:rPr lang="en-US" altLang="zh-TW" dirty="0" smtClean="0"/>
              <a:t>A</a:t>
            </a:r>
            <a:r>
              <a:rPr lang="en-US" altLang="zh-TW" sz="600" dirty="0" smtClean="0"/>
              <a:t>9</a:t>
            </a:r>
            <a:r>
              <a:rPr lang="en-US" altLang="zh-TW" dirty="0" smtClean="0"/>
              <a:t>)*)</a:t>
            </a:r>
          </a:p>
          <a:p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Glushkov</a:t>
            </a:r>
            <a:r>
              <a:rPr lang="en-US" altLang="zh-TW" dirty="0" smtClean="0"/>
              <a:t> automaton is built first on the marked expression RE and it recognizes L(RE).</a:t>
            </a:r>
          </a:p>
          <a:p>
            <a:endParaRPr lang="en-US" altLang="zh-TW" dirty="0"/>
          </a:p>
          <a:p>
            <a:r>
              <a:rPr lang="en-US" altLang="zh-TW" dirty="0" smtClean="0"/>
              <a:t>The set of positions is taken as a reference, becoming the set of states of the resulting automaton in addition to an initial state 0. So we build </a:t>
            </a:r>
            <a:r>
              <a:rPr lang="en-US" altLang="zh-TW" dirty="0" smtClean="0">
                <a:solidFill>
                  <a:srgbClr val="FF0000"/>
                </a:solidFill>
              </a:rPr>
              <a:t>m+1 states</a:t>
            </a:r>
            <a:r>
              <a:rPr lang="en-US" altLang="zh-TW" dirty="0" smtClean="0"/>
              <a:t> labeled from 0 to m.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600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48" name="橢圓 47"/>
          <p:cNvSpPr/>
          <p:nvPr/>
        </p:nvSpPr>
        <p:spPr>
          <a:xfrm>
            <a:off x="1304868" y="3537052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2087744" y="2852976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2853016"/>
            <a:ext cx="360000" cy="360000"/>
          </a:xfrm>
          <a:prstGeom prst="ellipse">
            <a:avLst/>
          </a:prstGeom>
          <a:ln cmpd="dbl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4221128"/>
            <a:ext cx="360000" cy="360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4221128"/>
            <a:ext cx="360000" cy="360000"/>
          </a:xfrm>
          <a:prstGeom prst="ellipse">
            <a:avLst/>
          </a:prstGeom>
          <a:ln cmpd="dbl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3537052"/>
            <a:ext cx="360000" cy="360000"/>
          </a:xfrm>
          <a:prstGeom prst="ellipse">
            <a:avLst/>
          </a:prstGeom>
          <a:ln cmpd="dbl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02356"/>
              </p:ext>
            </p:extLst>
          </p:nvPr>
        </p:nvGraphicFramePr>
        <p:xfrm>
          <a:off x="5472100" y="2254012"/>
          <a:ext cx="172815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76"/>
                <a:gridCol w="864076"/>
              </a:tblGrid>
              <a:tr h="12361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First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96760"/>
              </p:ext>
            </p:extLst>
          </p:nvPr>
        </p:nvGraphicFramePr>
        <p:xfrm>
          <a:off x="5624597" y="3852505"/>
          <a:ext cx="1561009" cy="850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8991"/>
                <a:gridCol w="234006"/>
                <a:gridCol w="234006"/>
                <a:gridCol w="234006"/>
              </a:tblGrid>
              <a:tr h="12361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Last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5653"/>
              </p:ext>
            </p:extLst>
          </p:nvPr>
        </p:nvGraphicFramePr>
        <p:xfrm>
          <a:off x="7280781" y="2199594"/>
          <a:ext cx="900100" cy="2787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2361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Follow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2685"/>
              </p:ext>
            </p:extLst>
          </p:nvPr>
        </p:nvGraphicFramePr>
        <p:xfrm>
          <a:off x="5472100" y="4806784"/>
          <a:ext cx="1728196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864098"/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Empty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False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直線單箭頭接點 5"/>
          <p:cNvCxnSpPr>
            <a:stCxn id="48" idx="7"/>
            <a:endCxn id="29" idx="3"/>
          </p:cNvCxnSpPr>
          <p:nvPr/>
        </p:nvCxnSpPr>
        <p:spPr>
          <a:xfrm flipV="1">
            <a:off x="1612147" y="3160255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48" idx="5"/>
            <a:endCxn id="32" idx="1"/>
          </p:cNvCxnSpPr>
          <p:nvPr/>
        </p:nvCxnSpPr>
        <p:spPr>
          <a:xfrm>
            <a:off x="1612147" y="3844331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727684" y="3140968"/>
            <a:ext cx="14747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727684" y="4026260"/>
            <a:ext cx="13625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1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48" name="橢圓 47"/>
          <p:cNvSpPr/>
          <p:nvPr/>
        </p:nvSpPr>
        <p:spPr>
          <a:xfrm>
            <a:off x="1304868" y="35370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2087744" y="285297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095836" y="2853016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087744" y="422112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3095836" y="4221128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3851920" y="3537052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950615"/>
              </p:ext>
            </p:extLst>
          </p:nvPr>
        </p:nvGraphicFramePr>
        <p:xfrm>
          <a:off x="5472100" y="2254012"/>
          <a:ext cx="172815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76"/>
                <a:gridCol w="864076"/>
              </a:tblGrid>
              <a:tr h="12361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First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7840"/>
              </p:ext>
            </p:extLst>
          </p:nvPr>
        </p:nvGraphicFramePr>
        <p:xfrm>
          <a:off x="5624597" y="3852505"/>
          <a:ext cx="1561009" cy="850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8991"/>
                <a:gridCol w="234006"/>
                <a:gridCol w="234006"/>
                <a:gridCol w="234006"/>
              </a:tblGrid>
              <a:tr h="12361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Last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58738"/>
              </p:ext>
            </p:extLst>
          </p:nvPr>
        </p:nvGraphicFramePr>
        <p:xfrm>
          <a:off x="7280781" y="2199594"/>
          <a:ext cx="900100" cy="2787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2361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Follow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351937"/>
              </p:ext>
            </p:extLst>
          </p:nvPr>
        </p:nvGraphicFramePr>
        <p:xfrm>
          <a:off x="5472100" y="4806784"/>
          <a:ext cx="1728196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864098"/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Empty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False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直線單箭頭接點 5"/>
          <p:cNvCxnSpPr>
            <a:stCxn id="48" idx="7"/>
            <a:endCxn id="29" idx="3"/>
          </p:cNvCxnSpPr>
          <p:nvPr/>
        </p:nvCxnSpPr>
        <p:spPr>
          <a:xfrm flipV="1">
            <a:off x="1612147" y="3160255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48" idx="5"/>
            <a:endCxn id="32" idx="1"/>
          </p:cNvCxnSpPr>
          <p:nvPr/>
        </p:nvCxnSpPr>
        <p:spPr>
          <a:xfrm>
            <a:off x="1612147" y="3844331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727684" y="3140968"/>
            <a:ext cx="14747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727684" y="4026260"/>
            <a:ext cx="13625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直線單箭頭接點 7"/>
          <p:cNvCxnSpPr>
            <a:stCxn id="29" idx="6"/>
            <a:endCxn id="30" idx="2"/>
          </p:cNvCxnSpPr>
          <p:nvPr/>
        </p:nvCxnSpPr>
        <p:spPr>
          <a:xfrm>
            <a:off x="2447744" y="3032976"/>
            <a:ext cx="648092" cy="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30" idx="5"/>
            <a:endCxn id="36" idx="1"/>
          </p:cNvCxnSpPr>
          <p:nvPr/>
        </p:nvCxnSpPr>
        <p:spPr>
          <a:xfrm>
            <a:off x="3403115" y="3160295"/>
            <a:ext cx="501526" cy="42947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32" idx="6"/>
            <a:endCxn id="34" idx="2"/>
          </p:cNvCxnSpPr>
          <p:nvPr/>
        </p:nvCxnSpPr>
        <p:spPr>
          <a:xfrm>
            <a:off x="2447744" y="4401128"/>
            <a:ext cx="6480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34" idx="7"/>
            <a:endCxn id="36" idx="3"/>
          </p:cNvCxnSpPr>
          <p:nvPr/>
        </p:nvCxnSpPr>
        <p:spPr>
          <a:xfrm flipV="1">
            <a:off x="3403115" y="3844331"/>
            <a:ext cx="501526" cy="4295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弧形接點 18"/>
          <p:cNvCxnSpPr>
            <a:stCxn id="36" idx="7"/>
            <a:endCxn id="36" idx="5"/>
          </p:cNvCxnSpPr>
          <p:nvPr/>
        </p:nvCxnSpPr>
        <p:spPr>
          <a:xfrm rot="16200000" flipH="1">
            <a:off x="4031920" y="3717052"/>
            <a:ext cx="254558" cy="12700"/>
          </a:xfrm>
          <a:prstGeom prst="curvedConnector5">
            <a:avLst>
              <a:gd name="adj1" fmla="val -34540"/>
              <a:gd name="adj2" fmla="val 1371165"/>
              <a:gd name="adj3" fmla="val 126645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2698052" y="2802144"/>
            <a:ext cx="13625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2686832" y="4170296"/>
            <a:ext cx="14747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3580140" y="3097560"/>
            <a:ext cx="125034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3580140" y="4141676"/>
            <a:ext cx="125034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355976" y="3602238"/>
            <a:ext cx="125034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88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: (AB|CD)E</a:t>
            </a:r>
            <a:r>
              <a:rPr lang="zh-TW" altLang="en-US" dirty="0"/>
              <a:t>* </a:t>
            </a:r>
            <a:r>
              <a:rPr lang="en-US" altLang="zh-TW" dirty="0"/>
              <a:t>(Cont.)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48" name="橢圓 47"/>
          <p:cNvSpPr/>
          <p:nvPr/>
        </p:nvSpPr>
        <p:spPr>
          <a:xfrm>
            <a:off x="1304868" y="35370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0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9" name="橢圓 28"/>
          <p:cNvSpPr/>
          <p:nvPr/>
        </p:nvSpPr>
        <p:spPr>
          <a:xfrm>
            <a:off x="2087744" y="285297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3095836" y="2853016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2087744" y="422112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3095836" y="4221128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3851920" y="3537052"/>
            <a:ext cx="360000" cy="360000"/>
          </a:xfrm>
          <a:prstGeom prst="ellipse">
            <a:avLst/>
          </a:prstGeom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5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41690"/>
              </p:ext>
            </p:extLst>
          </p:nvPr>
        </p:nvGraphicFramePr>
        <p:xfrm>
          <a:off x="5472100" y="2254012"/>
          <a:ext cx="172815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76"/>
                <a:gridCol w="864076"/>
              </a:tblGrid>
              <a:tr h="12361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First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58543"/>
              </p:ext>
            </p:extLst>
          </p:nvPr>
        </p:nvGraphicFramePr>
        <p:xfrm>
          <a:off x="5624597" y="3852505"/>
          <a:ext cx="1561009" cy="850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8991"/>
                <a:gridCol w="234006"/>
                <a:gridCol w="234006"/>
                <a:gridCol w="234006"/>
              </a:tblGrid>
              <a:tr h="12361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Last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State #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25000"/>
              </p:ext>
            </p:extLst>
          </p:nvPr>
        </p:nvGraphicFramePr>
        <p:xfrm>
          <a:off x="7280781" y="2199594"/>
          <a:ext cx="900100" cy="2787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0033"/>
                <a:gridCol w="300034"/>
                <a:gridCol w="300033"/>
              </a:tblGrid>
              <a:tr h="12361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Follow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8429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384546"/>
              </p:ext>
            </p:extLst>
          </p:nvPr>
        </p:nvGraphicFramePr>
        <p:xfrm>
          <a:off x="5472100" y="4806784"/>
          <a:ext cx="1728196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864098"/>
              </a:tblGrid>
              <a:tr h="3027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Empty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直線單箭頭接點 5"/>
          <p:cNvCxnSpPr>
            <a:stCxn id="48" idx="7"/>
            <a:endCxn id="29" idx="3"/>
          </p:cNvCxnSpPr>
          <p:nvPr/>
        </p:nvCxnSpPr>
        <p:spPr>
          <a:xfrm flipV="1">
            <a:off x="1612147" y="3160255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48" idx="5"/>
            <a:endCxn id="32" idx="1"/>
          </p:cNvCxnSpPr>
          <p:nvPr/>
        </p:nvCxnSpPr>
        <p:spPr>
          <a:xfrm>
            <a:off x="1612147" y="3844331"/>
            <a:ext cx="528318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727684" y="3140968"/>
            <a:ext cx="147476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727684" y="4026260"/>
            <a:ext cx="136256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直線單箭頭接點 7"/>
          <p:cNvCxnSpPr>
            <a:stCxn id="29" idx="6"/>
            <a:endCxn id="30" idx="2"/>
          </p:cNvCxnSpPr>
          <p:nvPr/>
        </p:nvCxnSpPr>
        <p:spPr>
          <a:xfrm>
            <a:off x="2447744" y="3032976"/>
            <a:ext cx="648092" cy="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30" idx="5"/>
            <a:endCxn id="36" idx="1"/>
          </p:cNvCxnSpPr>
          <p:nvPr/>
        </p:nvCxnSpPr>
        <p:spPr>
          <a:xfrm>
            <a:off x="3403115" y="3160295"/>
            <a:ext cx="501526" cy="4294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32" idx="6"/>
            <a:endCxn id="34" idx="2"/>
          </p:cNvCxnSpPr>
          <p:nvPr/>
        </p:nvCxnSpPr>
        <p:spPr>
          <a:xfrm>
            <a:off x="2447744" y="4401128"/>
            <a:ext cx="64809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34" idx="7"/>
            <a:endCxn id="36" idx="3"/>
          </p:cNvCxnSpPr>
          <p:nvPr/>
        </p:nvCxnSpPr>
        <p:spPr>
          <a:xfrm flipV="1">
            <a:off x="3403115" y="3844331"/>
            <a:ext cx="501526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弧形接點 18"/>
          <p:cNvCxnSpPr>
            <a:stCxn id="36" idx="7"/>
            <a:endCxn id="36" idx="5"/>
          </p:cNvCxnSpPr>
          <p:nvPr/>
        </p:nvCxnSpPr>
        <p:spPr>
          <a:xfrm rot="16200000" flipH="1">
            <a:off x="4031920" y="3717052"/>
            <a:ext cx="254558" cy="12700"/>
          </a:xfrm>
          <a:prstGeom prst="curvedConnector5">
            <a:avLst>
              <a:gd name="adj1" fmla="val -34540"/>
              <a:gd name="adj2" fmla="val 1371165"/>
              <a:gd name="adj3" fmla="val 12664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2698052" y="2802144"/>
            <a:ext cx="136256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2686832" y="4170296"/>
            <a:ext cx="147476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3580140" y="3097560"/>
            <a:ext cx="125034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3580140" y="4141676"/>
            <a:ext cx="125034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355976" y="3602238"/>
            <a:ext cx="125034" cy="2308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49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Definitions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We need four new definitions to explain in depth the algorithm.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/>
                      </a:rPr>
                      <m:t>𝐹𝑖𝑟𝑠𝑡</m:t>
                    </m:r>
                    <m:r>
                      <a:rPr lang="en-US" altLang="zh-TW" i="1" dirty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</a:rPr>
                      <m:t>) 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/>
                      </a:rPr>
                      <m:t>𝐿𝑎𝑠𝑡</m:t>
                    </m:r>
                    <m:r>
                      <a:rPr lang="en-US" altLang="zh-TW" i="1" dirty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</a:rPr>
                      <m:t>) 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/>
                      </a:rPr>
                      <m:t>𝐹𝑜𝑙𝑙𝑜𝑤</m:t>
                    </m:r>
                    <m:r>
                      <a:rPr lang="en-US" altLang="zh-TW" i="1" dirty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</a:rPr>
                      <m:t>, </m:t>
                    </m:r>
                    <m:r>
                      <a:rPr lang="en-US" altLang="zh-TW" i="1" dirty="0">
                        <a:latin typeface="Cambria Math"/>
                      </a:rPr>
                      <m:t>𝑥</m:t>
                    </m:r>
                    <m:r>
                      <a:rPr lang="en-US" altLang="zh-TW" i="1" dirty="0">
                        <a:latin typeface="Cambria Math"/>
                      </a:rPr>
                      <m:t>) 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 dirty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sub>
                    </m:sSub>
                  </m:oMath>
                </a14:m>
                <a:endParaRPr lang="en-US" altLang="zh-TW" sz="1000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17" t="-10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27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Definitions (Cont.)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/>
                      </a:rPr>
                      <m:t>𝐹𝑖𝑟𝑠𝑡</m:t>
                    </m:r>
                    <m:r>
                      <a:rPr lang="en-US" altLang="zh-TW" i="1" dirty="0" smtClean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 smtClean="0">
                        <a:latin typeface="Cambria Math"/>
                      </a:rPr>
                      <m:t>) = {</m:t>
                    </m:r>
                    <m:r>
                      <a:rPr lang="en-US" altLang="zh-TW" i="1" dirty="0" smtClean="0">
                        <a:latin typeface="Cambria Math"/>
                      </a:rPr>
                      <m:t>𝑥</m:t>
                    </m:r>
                    <m:r>
                      <a:rPr lang="en-US" altLang="zh-TW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𝑃𝑜𝑠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TW" b="0" i="1" dirty="0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zh-TW" b="0" i="1" dirty="0" smtClean="0">
                                <a:latin typeface="Cambria Math"/>
                                <a:ea typeface="Cambria Math"/>
                              </a:rPr>
                              <m:t>𝑅𝐸</m:t>
                            </m:r>
                          </m:e>
                        </m:acc>
                      </m:e>
                    </m:d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, ∃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altLang="zh-TW" b="0" i="1" dirty="0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altLang="zh-TW" b="0" i="1" dirty="0" smtClean="0">
                                <a:latin typeface="Cambria Math"/>
                                <a:ea typeface="Cambria Math"/>
                              </a:rPr>
                              <m:t>Σ</m:t>
                            </m:r>
                          </m:e>
                        </m:acc>
                      </m:e>
                      <m:sup>
                        <m: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, 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sub>
                    </m:sSub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altLang="zh-TW" i="1" dirty="0" smtClean="0">
                        <a:latin typeface="Cambria Math"/>
                      </a:rPr>
                      <m:t>}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Ex : First(</a:t>
                </a:r>
                <a:r>
                  <a:rPr lang="en-US" altLang="zh-TW" dirty="0"/>
                  <a:t>(A</a:t>
                </a:r>
                <a:r>
                  <a:rPr lang="en-US" altLang="zh-TW" sz="1200" dirty="0"/>
                  <a:t>1</a:t>
                </a:r>
                <a:r>
                  <a:rPr lang="en-US" altLang="zh-TW" dirty="0"/>
                  <a:t>T</a:t>
                </a:r>
                <a:r>
                  <a:rPr lang="en-US" altLang="zh-TW" sz="1200" dirty="0"/>
                  <a:t>2</a:t>
                </a:r>
                <a:r>
                  <a:rPr lang="en-US" altLang="zh-TW" dirty="0"/>
                  <a:t>|G</a:t>
                </a:r>
                <a:r>
                  <a:rPr lang="en-US" altLang="zh-TW" sz="1200" dirty="0"/>
                  <a:t>3</a:t>
                </a:r>
                <a:r>
                  <a:rPr lang="en-US" altLang="zh-TW" dirty="0"/>
                  <a:t>A</a:t>
                </a:r>
                <a:r>
                  <a:rPr lang="en-US" altLang="zh-TW" sz="1200" dirty="0"/>
                  <a:t>4</a:t>
                </a:r>
                <a:r>
                  <a:rPr lang="en-US" altLang="zh-TW" dirty="0"/>
                  <a:t>)((A</a:t>
                </a:r>
                <a:r>
                  <a:rPr lang="en-US" altLang="zh-TW" sz="1200" dirty="0"/>
                  <a:t>5</a:t>
                </a:r>
                <a:r>
                  <a:rPr lang="en-US" altLang="zh-TW" dirty="0"/>
                  <a:t>G</a:t>
                </a:r>
                <a:r>
                  <a:rPr lang="en-US" altLang="zh-TW" sz="1200" dirty="0"/>
                  <a:t>6</a:t>
                </a:r>
                <a:r>
                  <a:rPr lang="en-US" altLang="zh-TW" dirty="0"/>
                  <a:t>|A</a:t>
                </a:r>
                <a:r>
                  <a:rPr lang="en-US" altLang="zh-TW" sz="1200" dirty="0"/>
                  <a:t>7</a:t>
                </a:r>
                <a:r>
                  <a:rPr lang="en-US" altLang="zh-TW" dirty="0"/>
                  <a:t>A</a:t>
                </a:r>
                <a:r>
                  <a:rPr lang="en-US" altLang="zh-TW" sz="1200" dirty="0"/>
                  <a:t>8</a:t>
                </a:r>
                <a:r>
                  <a:rPr lang="en-US" altLang="zh-TW" dirty="0"/>
                  <a:t>A</a:t>
                </a:r>
                <a:r>
                  <a:rPr lang="en-US" altLang="zh-TW" sz="1200" dirty="0"/>
                  <a:t>9</a:t>
                </a:r>
                <a:r>
                  <a:rPr lang="en-US" altLang="zh-TW" dirty="0" smtClean="0"/>
                  <a:t>)*)) = {1, 3}</a:t>
                </a:r>
              </a:p>
              <a:p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/>
                      </a:rPr>
                      <m:t>𝐿𝑎𝑠𝑡</m:t>
                    </m:r>
                    <m:r>
                      <a:rPr lang="en-US" altLang="zh-TW" i="1" dirty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</a:rPr>
                      <m:t>) = {</m:t>
                    </m:r>
                    <m:r>
                      <a:rPr lang="en-US" altLang="zh-TW" i="1" dirty="0">
                        <a:latin typeface="Cambria Math"/>
                      </a:rPr>
                      <m:t>𝑥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𝑃𝑜𝑠</m:t>
                    </m:r>
                    <m:d>
                      <m:d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  <m:t>𝑅𝐸</m:t>
                            </m:r>
                          </m:e>
                        </m:acc>
                      </m:e>
                    </m:d>
                    <m:r>
                      <a:rPr lang="en-US" altLang="zh-TW" i="1" dirty="0">
                        <a:latin typeface="Cambria Math"/>
                        <a:ea typeface="Cambria Math"/>
                      </a:rPr>
                      <m:t>, ∃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altLang="zh-TW" i="1" dirty="0">
                                <a:latin typeface="Cambria Math"/>
                                <a:ea typeface="Cambria Math"/>
                              </a:rPr>
                              <m:t>Σ</m:t>
                            </m:r>
                          </m:e>
                        </m:acc>
                      </m:e>
                      <m:sup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r>
                      <a:rPr lang="en-US" altLang="zh-TW" i="1" dirty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𝑢</m:t>
                    </m:r>
                    <m:sSub>
                      <m:sSub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𝑥</m:t>
                        </m:r>
                      </m:sub>
                    </m:sSub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altLang="zh-TW" i="1" dirty="0">
                        <a:latin typeface="Cambria Math"/>
                      </a:rPr>
                      <m:t>}</m:t>
                    </m:r>
                  </m:oMath>
                </a14:m>
                <a:endParaRPr lang="en-US" altLang="zh-TW" dirty="0"/>
              </a:p>
              <a:p>
                <a:pPr lvl="1"/>
                <a:r>
                  <a:rPr lang="en-US" altLang="zh-TW" dirty="0"/>
                  <a:t>Ex : </a:t>
                </a:r>
                <a:r>
                  <a:rPr lang="en-US" altLang="zh-TW" dirty="0" smtClean="0"/>
                  <a:t>Last</a:t>
                </a:r>
                <a:r>
                  <a:rPr lang="en-US" altLang="zh-TW" dirty="0"/>
                  <a:t>((A</a:t>
                </a:r>
                <a:r>
                  <a:rPr lang="en-US" altLang="zh-TW" sz="1100" dirty="0"/>
                  <a:t>1</a:t>
                </a:r>
                <a:r>
                  <a:rPr lang="en-US" altLang="zh-TW" dirty="0"/>
                  <a:t>T</a:t>
                </a:r>
                <a:r>
                  <a:rPr lang="en-US" altLang="zh-TW" sz="1100" dirty="0"/>
                  <a:t>2</a:t>
                </a:r>
                <a:r>
                  <a:rPr lang="en-US" altLang="zh-TW" dirty="0"/>
                  <a:t>|G</a:t>
                </a:r>
                <a:r>
                  <a:rPr lang="en-US" altLang="zh-TW" sz="1100" dirty="0"/>
                  <a:t>3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4</a:t>
                </a:r>
                <a:r>
                  <a:rPr lang="en-US" altLang="zh-TW" dirty="0"/>
                  <a:t>)((A</a:t>
                </a:r>
                <a:r>
                  <a:rPr lang="en-US" altLang="zh-TW" sz="1100" dirty="0"/>
                  <a:t>5</a:t>
                </a:r>
                <a:r>
                  <a:rPr lang="en-US" altLang="zh-TW" dirty="0"/>
                  <a:t>G</a:t>
                </a:r>
                <a:r>
                  <a:rPr lang="en-US" altLang="zh-TW" sz="1100" dirty="0"/>
                  <a:t>6</a:t>
                </a:r>
                <a:r>
                  <a:rPr lang="en-US" altLang="zh-TW" dirty="0"/>
                  <a:t>|A</a:t>
                </a:r>
                <a:r>
                  <a:rPr lang="en-US" altLang="zh-TW" sz="1100" dirty="0"/>
                  <a:t>7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8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9</a:t>
                </a:r>
                <a:r>
                  <a:rPr lang="en-US" altLang="zh-TW" dirty="0" smtClean="0"/>
                  <a:t>)*)) </a:t>
                </a:r>
                <a:r>
                  <a:rPr lang="en-US" altLang="zh-TW" dirty="0"/>
                  <a:t>= </a:t>
                </a:r>
                <a:r>
                  <a:rPr lang="en-US" altLang="zh-TW" dirty="0" smtClean="0"/>
                  <a:t>{2, 4, 6, 9}</a:t>
                </a:r>
              </a:p>
              <a:p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/>
                      </a:rPr>
                      <m:t>𝐹𝑜𝑙𝑙𝑜𝑤</m:t>
                    </m:r>
                    <m:r>
                      <a:rPr lang="en-US" altLang="zh-TW" i="1" dirty="0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b="0" i="1" dirty="0" smtClean="0">
                        <a:latin typeface="Cambria Math"/>
                      </a:rPr>
                      <m:t>, </m:t>
                    </m:r>
                    <m:r>
                      <a:rPr lang="en-US" altLang="zh-TW" b="0" i="1" dirty="0" smtClean="0">
                        <a:latin typeface="Cambria Math"/>
                      </a:rPr>
                      <m:t>𝑥</m:t>
                    </m:r>
                    <m:r>
                      <a:rPr lang="en-US" altLang="zh-TW" i="1" dirty="0">
                        <a:latin typeface="Cambria Math"/>
                      </a:rPr>
                      <m:t>) = {</m:t>
                    </m:r>
                    <m:r>
                      <a:rPr lang="en-US" altLang="zh-TW" b="0" i="1" dirty="0" smtClean="0">
                        <a:latin typeface="Cambria Math"/>
                      </a:rPr>
                      <m:t>𝑦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𝑃𝑜𝑠</m:t>
                    </m:r>
                    <m:d>
                      <m:d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  <m:t>𝑅𝐸</m:t>
                            </m:r>
                          </m:e>
                        </m:acc>
                      </m:e>
                    </m:d>
                    <m:r>
                      <a:rPr lang="en-US" altLang="zh-TW" i="1" dirty="0">
                        <a:latin typeface="Cambria Math"/>
                        <a:ea typeface="Cambria Math"/>
                      </a:rPr>
                      <m:t>, ∃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altLang="zh-TW" i="1" dirty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altLang="zh-TW" i="1" dirty="0">
                                <a:latin typeface="Cambria Math"/>
                                <a:ea typeface="Cambria Math"/>
                              </a:rPr>
                              <m:t>Σ</m:t>
                            </m:r>
                          </m:e>
                        </m:acc>
                      </m:e>
                      <m:sup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r>
                      <a:rPr lang="en-US" altLang="zh-TW" i="1" dirty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𝑢</m:t>
                    </m:r>
                    <m:sSub>
                      <m:sSub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/>
                            <a:ea typeface="Cambria Math"/>
                          </a:rPr>
                          <m:t>𝑦</m:t>
                        </m:r>
                      </m:sub>
                    </m:sSub>
                    <m:r>
                      <a:rPr lang="en-US" altLang="zh-TW" b="0" i="1" dirty="0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altLang="zh-TW" i="1" dirty="0">
                        <a:latin typeface="Cambria Math"/>
                        <a:ea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zh-TW" i="1" dirty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altLang="zh-TW" i="1" dirty="0">
                            <a:latin typeface="Cambria Math"/>
                            <a:ea typeface="Cambria Math"/>
                          </a:rPr>
                          <m:t>𝑅𝐸</m:t>
                        </m:r>
                      </m:e>
                    </m:acc>
                    <m:r>
                      <a:rPr lang="en-US" altLang="zh-TW" i="1" dirty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altLang="zh-TW" i="1" dirty="0">
                        <a:latin typeface="Cambria Math"/>
                      </a:rPr>
                      <m:t>}</m:t>
                    </m:r>
                  </m:oMath>
                </a14:m>
                <a:endParaRPr lang="en-US" altLang="zh-TW" dirty="0"/>
              </a:p>
              <a:p>
                <a:pPr lvl="1"/>
                <a:r>
                  <a:rPr lang="en-US" altLang="zh-TW" dirty="0"/>
                  <a:t>Ex :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/>
                      </a:rPr>
                      <m:t>𝐹𝑜𝑙𝑙𝑜𝑤</m:t>
                    </m:r>
                  </m:oMath>
                </a14:m>
                <a:r>
                  <a:rPr lang="en-US" altLang="zh-TW" dirty="0"/>
                  <a:t>((A</a:t>
                </a:r>
                <a:r>
                  <a:rPr lang="en-US" altLang="zh-TW" sz="1100" dirty="0"/>
                  <a:t>1</a:t>
                </a:r>
                <a:r>
                  <a:rPr lang="en-US" altLang="zh-TW" dirty="0"/>
                  <a:t>T</a:t>
                </a:r>
                <a:r>
                  <a:rPr lang="en-US" altLang="zh-TW" sz="1100" dirty="0"/>
                  <a:t>2</a:t>
                </a:r>
                <a:r>
                  <a:rPr lang="en-US" altLang="zh-TW" dirty="0"/>
                  <a:t>|G</a:t>
                </a:r>
                <a:r>
                  <a:rPr lang="en-US" altLang="zh-TW" sz="1100" dirty="0"/>
                  <a:t>3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4</a:t>
                </a:r>
                <a:r>
                  <a:rPr lang="en-US" altLang="zh-TW" dirty="0"/>
                  <a:t>)((A</a:t>
                </a:r>
                <a:r>
                  <a:rPr lang="en-US" altLang="zh-TW" sz="1100" dirty="0"/>
                  <a:t>5</a:t>
                </a:r>
                <a:r>
                  <a:rPr lang="en-US" altLang="zh-TW" dirty="0"/>
                  <a:t>G</a:t>
                </a:r>
                <a:r>
                  <a:rPr lang="en-US" altLang="zh-TW" sz="1100" dirty="0"/>
                  <a:t>6</a:t>
                </a:r>
                <a:r>
                  <a:rPr lang="en-US" altLang="zh-TW" dirty="0"/>
                  <a:t>|A</a:t>
                </a:r>
                <a:r>
                  <a:rPr lang="en-US" altLang="zh-TW" sz="1100" dirty="0"/>
                  <a:t>7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8</a:t>
                </a:r>
                <a:r>
                  <a:rPr lang="en-US" altLang="zh-TW" dirty="0"/>
                  <a:t>A</a:t>
                </a:r>
                <a:r>
                  <a:rPr lang="en-US" altLang="zh-TW" sz="1100" dirty="0"/>
                  <a:t>9</a:t>
                </a:r>
                <a:r>
                  <a:rPr lang="en-US" altLang="zh-TW" dirty="0" smtClean="0"/>
                  <a:t>)*), 6) </a:t>
                </a:r>
                <a:r>
                  <a:rPr lang="en-US" altLang="zh-TW" dirty="0"/>
                  <a:t>= </a:t>
                </a:r>
                <a:r>
                  <a:rPr lang="en-US" altLang="zh-TW" dirty="0" smtClean="0"/>
                  <a:t>{7, 5}</a:t>
                </a:r>
              </a:p>
              <a:p>
                <a:pPr marL="342900" lvl="1" indent="-342900">
                  <a:buClr>
                    <a:schemeClr val="bg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/>
                          </a:rPr>
                          <m:t>𝑅𝐸</m:t>
                        </m:r>
                      </m:sub>
                    </m:sSub>
                  </m:oMath>
                </a14:m>
                <a:endParaRPr lang="en-US" altLang="zh-TW" sz="2400" dirty="0" smtClean="0"/>
              </a:p>
              <a:p>
                <a:pPr marL="742950" lvl="2" indent="-342900">
                  <a:buClr>
                    <a:schemeClr val="bg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b="0" i="1" smtClean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zh-TW" altLang="en-US" sz="2200" i="1" smtClean="0">
                            <a:latin typeface="Cambria Math"/>
                          </a:rPr>
                          <m:t>𝜀</m:t>
                        </m:r>
                      </m:sub>
                    </m:sSub>
                    <m:r>
                      <a:rPr lang="en-US" altLang="zh-TW" sz="2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sz="2200" b="0" i="1" smtClean="0">
                            <a:latin typeface="Cambria Math"/>
                          </a:rPr>
                          <m:t>𝜀</m:t>
                        </m:r>
                      </m:e>
                    </m:d>
                    <m:r>
                      <a:rPr lang="en-US" altLang="zh-TW" sz="22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TW" sz="2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b="0" i="1" smtClean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zh-TW" altLang="en-US" sz="2200" b="0" i="1" smtClean="0">
                            <a:latin typeface="Cambria Math"/>
                          </a:rPr>
                          <m:t>𝛼</m:t>
                        </m:r>
                        <m:r>
                          <a:rPr lang="zh-TW" altLang="en-US" sz="2200" b="0" i="1" smtClean="0">
                            <a:latin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l-GR" altLang="zh-TW" sz="2200" b="0" i="1" smtClean="0">
                            <a:latin typeface="Cambria Math"/>
                            <a:ea typeface="Cambria Math"/>
                          </a:rPr>
                          <m:t>Σ</m:t>
                        </m:r>
                      </m:sub>
                    </m:sSub>
                    <m:r>
                      <a:rPr lang="en-US" altLang="zh-TW" sz="2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sz="2200" b="0" i="1" smtClean="0">
                            <a:latin typeface="Cambria Math"/>
                          </a:rPr>
                          <m:t>𝜙</m:t>
                        </m:r>
                      </m:e>
                    </m:d>
                    <m:r>
                      <a:rPr lang="en-US" altLang="zh-TW" sz="2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TW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i="1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b="0" i="1" smtClean="0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∗</m:t>
                        </m:r>
                      </m:sub>
                    </m:sSub>
                    <m:r>
                      <a:rPr lang="en-US" altLang="zh-TW" sz="22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sz="2200" i="1">
                            <a:latin typeface="Cambria Math"/>
                          </a:rPr>
                          <m:t>𝜀</m:t>
                        </m:r>
                      </m:e>
                    </m:d>
                  </m:oMath>
                </a14:m>
                <a:endParaRPr lang="en-US" altLang="zh-TW" sz="2200" b="0" i="1" dirty="0" smtClean="0">
                  <a:latin typeface="Cambria Math"/>
                </a:endParaRPr>
              </a:p>
              <a:p>
                <a:pPr marL="742950" lvl="2" indent="-342900">
                  <a:buClr>
                    <a:schemeClr val="bg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b="0" i="1" smtClean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b="0" i="1" smtClean="0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1|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TW" sz="2200" b="0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altLang="zh-TW" sz="2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b="0" i="1" smtClean="0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b="0" i="1" smtClean="0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sz="2200" b="0" i="1" smtClean="0">
                        <a:latin typeface="Cambria Math"/>
                        <a:ea typeface="Cambria Math"/>
                      </a:rPr>
                      <m:t>∪</m:t>
                    </m:r>
                    <m:sSub>
                      <m:sSubPr>
                        <m:ctrlPr>
                          <a:rPr lang="en-US" altLang="zh-TW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i="1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i="1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zh-TW" sz="2200" i="1" dirty="0">
                  <a:latin typeface="Cambria Math"/>
                </a:endParaRPr>
              </a:p>
              <a:p>
                <a:pPr marL="742950" lvl="2" indent="-342900">
                  <a:buClr>
                    <a:schemeClr val="bg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i="1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i="1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i="1">
                            <a:latin typeface="Cambria Math"/>
                          </a:rPr>
                          <m:t>1∙</m:t>
                        </m:r>
                        <m:r>
                          <a:rPr lang="en-US" altLang="zh-TW" sz="2200" i="1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TW" sz="22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altLang="zh-TW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i="1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i="1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sz="2200" i="1" smtClean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altLang="zh-TW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200" i="1">
                            <a:latin typeface="Cambria Math"/>
                          </a:rPr>
                          <m:t>𝐸𝑚𝑝𝑡𝑦</m:t>
                        </m:r>
                      </m:e>
                      <m:sub>
                        <m:r>
                          <a:rPr lang="en-US" altLang="zh-TW" sz="2200" i="1">
                            <a:latin typeface="Cambria Math"/>
                          </a:rPr>
                          <m:t>𝑅𝐸</m:t>
                        </m:r>
                        <m:r>
                          <a:rPr lang="en-US" altLang="zh-TW" sz="22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zh-TW" sz="2200" dirty="0"/>
              </a:p>
              <a:p>
                <a:endParaRPr lang="en-US" altLang="zh-TW" dirty="0" smtClean="0"/>
              </a:p>
              <a:p>
                <a:endParaRPr lang="en-US" altLang="zh-TW" dirty="0" smtClean="0"/>
              </a:p>
              <a:p>
                <a:pPr lvl="1"/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17" b="-14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60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17B9-C3C6-45E8-B121-E6A60661C77F}" type="slidenum">
              <a:rPr lang="en-US" altLang="zh-TW" smtClean="0"/>
              <a:pPr/>
              <a:t>6</a:t>
            </a:fld>
            <a:endParaRPr lang="en-US" altLang="zh-TW"/>
          </a:p>
        </p:txBody>
      </p:sp>
      <p:graphicFrame>
        <p:nvGraphicFramePr>
          <p:cNvPr id="9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772109"/>
              </p:ext>
            </p:extLst>
          </p:nvPr>
        </p:nvGraphicFramePr>
        <p:xfrm>
          <a:off x="683568" y="-63388"/>
          <a:ext cx="7812868" cy="694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12868"/>
              </a:tblGrid>
              <a:tr h="6885384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dirty="0" smtClean="0"/>
                        <a:t>v,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  <a:p>
                      <a:r>
                        <a:rPr lang="en-US" altLang="zh-TW" dirty="0" smtClean="0"/>
                        <a:t>   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OR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</a:t>
                      </a:r>
                      <a:r>
                        <a:rPr lang="zh-TW" altLang="en-US" baseline="0" dirty="0" smtClean="0"/>
                        <a:t>．</a:t>
                      </a:r>
                      <a:r>
                        <a:rPr lang="en-US" altLang="zh-TW" baseline="0" dirty="0" smtClean="0"/>
                        <a:t>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  <a:p>
                      <a:r>
                        <a:rPr lang="en-US" altLang="zh-TW" dirty="0" smtClean="0"/>
                        <a:t>    Else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‘*’(</a:t>
                      </a:r>
                      <a:r>
                        <a:rPr lang="en-US" altLang="zh-TW" i="1" baseline="0" dirty="0" smtClean="0"/>
                        <a:t>v</a:t>
                      </a:r>
                      <a:r>
                        <a:rPr lang="en-US" altLang="zh-TW" sz="900" i="1" baseline="0" dirty="0" smtClean="0"/>
                        <a:t>*</a:t>
                      </a:r>
                      <a:r>
                        <a:rPr lang="en-US" altLang="zh-TW" baseline="0" dirty="0" smtClean="0"/>
                        <a:t>) Then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smtClean="0"/>
                        <a:t>v</a:t>
                      </a:r>
                      <a:r>
                        <a:rPr lang="en-US" altLang="zh-TW" sz="900" i="1" baseline="0" dirty="0" smtClean="0"/>
                        <a:t>*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  <a:p>
                      <a:r>
                        <a:rPr lang="en-US" altLang="zh-TW" dirty="0" smtClean="0"/>
                        <a:t>   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</a:t>
                      </a:r>
                      <a:r>
                        <a:rPr lang="el-GR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en-US" altLang="zh-TW" baseline="0" dirty="0" smtClean="0"/>
                        <a:t>’ 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smtClean="0"/>
                        <a:t>First(v) &lt;= 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/>
                        <a:t>(v) &lt;= 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{</a:t>
                      </a:r>
                      <a:r>
                        <a:rPr lang="el-GR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US" altLang="zh-TW" sz="1800" i="1" dirty="0" smtClean="0"/>
                    </a:p>
                    <a:p>
                      <a:r>
                        <a:rPr lang="en-US" altLang="zh-TW" dirty="0" smtClean="0"/>
                        <a:t>    Else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i="1" baseline="0" dirty="0" smtClean="0"/>
                        <a:t> = ‘</a:t>
                      </a:r>
                      <a:r>
                        <a:rPr lang="zh-TW" altLang="en-US" i="1" baseline="0" dirty="0" smtClean="0"/>
                        <a:t>𝛼</a:t>
                      </a:r>
                      <a:r>
                        <a:rPr lang="en-US" altLang="zh-TW" i="1" baseline="0" dirty="0" smtClean="0"/>
                        <a:t>’, </a:t>
                      </a:r>
                      <a:r>
                        <a:rPr lang="zh-TW" altLang="en-US" i="1" baseline="0" dirty="0" smtClean="0"/>
                        <a:t>𝛼 ∈ </a:t>
                      </a:r>
                      <a:r>
                        <a:rPr lang="el-GR" altLang="zh-TW" i="1" baseline="0" dirty="0" smtClean="0"/>
                        <a:t>Σ</a:t>
                      </a:r>
                      <a:r>
                        <a:rPr lang="en-US" altLang="zh-TW" baseline="0" dirty="0" smtClean="0"/>
                        <a:t> 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i="1" baseline="0" dirty="0" smtClean="0"/>
                        <a:t>+ 1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smtClean="0"/>
                        <a:t>First(v) &lt;=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/>
                        <a:t>(v) &lt;=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Follow(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lpos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&lt;=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Else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‘|’(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/>
                        <a:t>First(v) &lt;= First(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) </a:t>
                      </a:r>
                      <a:r>
                        <a:rPr lang="en-US" altLang="zh-TW" i="0" baseline="0" dirty="0" smtClean="0"/>
                        <a:t>∪ </a:t>
                      </a:r>
                      <a:r>
                        <a:rPr lang="en-US" altLang="zh-TW" i="1" baseline="0" dirty="0" smtClean="0"/>
                        <a:t>First(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/>
                        <a:t>(v) &lt;=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/>
                        <a:t>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) </a:t>
                      </a:r>
                      <a:r>
                        <a:rPr lang="en-US" altLang="zh-TW" i="0" baseline="0" dirty="0" smtClean="0"/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/>
                        <a:t>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i="1" baseline="0" dirty="0" smtClean="0"/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i="0" baseline="0" dirty="0" smtClean="0"/>
                        <a:t>∪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Else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</a:t>
                      </a:r>
                      <a:r>
                        <a:rPr lang="zh-TW" altLang="en-US" baseline="0" dirty="0" smtClean="0"/>
                        <a:t>．</a:t>
                      </a:r>
                      <a:r>
                        <a:rPr lang="en-US" altLang="zh-TW" baseline="0" dirty="0" smtClean="0"/>
                        <a:t>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/>
                        <a:t>First(v) &lt;= First(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) </a:t>
                      </a:r>
                      <a:r>
                        <a:rPr lang="en-US" altLang="zh-TW" i="0" baseline="0" dirty="0" smtClean="0"/>
                        <a:t>∪ (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baseline="0" dirty="0" smtClean="0"/>
                        <a:t>．</a:t>
                      </a:r>
                      <a:r>
                        <a:rPr lang="en-US" altLang="zh-TW" i="1" baseline="0" dirty="0" smtClean="0"/>
                        <a:t>First(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baseline="0" dirty="0" smtClean="0"/>
                        <a:t>))</a:t>
                      </a:r>
                      <a:endParaRPr lang="en-US" altLang="zh-TW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/>
                        <a:t>(v) &lt;= (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zh-TW" altLang="en-US" baseline="0" dirty="0" smtClean="0"/>
                        <a:t>．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/>
                        <a:t>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)) </a:t>
                      </a:r>
                      <a:r>
                        <a:rPr lang="en-US" altLang="zh-TW" i="0" baseline="0" dirty="0" smtClean="0"/>
                        <a:t>∪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/>
                        <a:t>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i="1" baseline="0" dirty="0" smtClean="0"/>
                        <a:t> &lt;=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TW" sz="9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i="0" baseline="0" dirty="0" smtClean="0"/>
                        <a:t>∩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12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altLang="zh-TW" sz="900" b="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i="1" baseline="0" dirty="0" smtClean="0"/>
                        <a:t>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) </a:t>
                      </a:r>
                      <a:r>
                        <a:rPr lang="en-US" altLang="zh-TW" i="0" baseline="0" dirty="0" smtClean="0"/>
                        <a:t>Do</a:t>
                      </a:r>
                      <a:r>
                        <a:rPr lang="en-US" altLang="zh-TW" i="1" baseline="0" dirty="0" smtClean="0"/>
                        <a:t> Follow(x) &lt;=</a:t>
                      </a:r>
                      <a:r>
                        <a:rPr lang="zh-TW" altLang="en-US" i="1" baseline="0" dirty="0" smtClean="0"/>
                        <a:t> </a:t>
                      </a:r>
                      <a:r>
                        <a:rPr lang="en-US" altLang="zh-TW" i="1" baseline="0" dirty="0" smtClean="0"/>
                        <a:t>Follow(x) </a:t>
                      </a:r>
                      <a:r>
                        <a:rPr lang="en-US" altLang="zh-TW" i="0" baseline="0" dirty="0" smtClean="0"/>
                        <a:t>∪</a:t>
                      </a:r>
                      <a:r>
                        <a:rPr lang="zh-TW" altLang="en-US" i="0" baseline="0" dirty="0" smtClean="0"/>
                        <a:t> </a:t>
                      </a:r>
                      <a:r>
                        <a:rPr lang="en-US" altLang="zh-TW" i="1" baseline="0" dirty="0" smtClean="0"/>
                        <a:t>First(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Else If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‘*’(</a:t>
                      </a:r>
                      <a:r>
                        <a:rPr lang="en-US" altLang="zh-TW" i="1" baseline="0" dirty="0" smtClean="0"/>
                        <a:t>v</a:t>
                      </a:r>
                      <a:r>
                        <a:rPr lang="en-US" altLang="zh-TW" sz="900" i="1" baseline="0" dirty="0" smtClean="0"/>
                        <a:t>*</a:t>
                      </a:r>
                      <a:r>
                        <a:rPr lang="en-US" altLang="zh-TW" baseline="0" dirty="0" smtClean="0"/>
                        <a:t>) Then</a:t>
                      </a: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i="1" baseline="0" dirty="0" smtClean="0"/>
                        <a:t>First(v) &lt;= First(v</a:t>
                      </a:r>
                      <a:r>
                        <a:rPr lang="zh-TW" altLang="en-US" sz="900" i="1" baseline="0" dirty="0" smtClean="0"/>
                        <a:t>*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US" altLang="zh-TW" i="1" baseline="0" dirty="0" smtClean="0"/>
                        <a:t>(v) &lt;= 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altLang="zh-TW" i="1" baseline="0" dirty="0" smtClean="0"/>
                        <a:t>(v</a:t>
                      </a:r>
                      <a:r>
                        <a:rPr lang="zh-TW" altLang="en-US" sz="900" i="1" baseline="0" dirty="0" smtClean="0"/>
                        <a:t>*</a:t>
                      </a:r>
                      <a:r>
                        <a:rPr lang="en-US" altLang="zh-TW" i="1" baseline="0" dirty="0" smtClean="0"/>
                        <a:t>)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en-US" sz="18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en-US" altLang="zh-TW" sz="9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&lt;= {</a:t>
                      </a:r>
                      <a:r>
                        <a:rPr lang="el-GR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US" altLang="zh-TW" sz="900" b="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zh-TW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∈ Last </a:t>
                      </a:r>
                      <a:r>
                        <a:rPr lang="en-US" altLang="zh-TW" i="1" baseline="0" dirty="0" smtClean="0"/>
                        <a:t>(v</a:t>
                      </a:r>
                      <a:r>
                        <a:rPr lang="zh-TW" altLang="en-US" sz="900" i="1" baseline="0" dirty="0" smtClean="0"/>
                        <a:t>*</a:t>
                      </a:r>
                      <a:r>
                        <a:rPr lang="en-US" altLang="zh-TW" i="1" baseline="0" dirty="0" smtClean="0"/>
                        <a:t>) </a:t>
                      </a:r>
                      <a:r>
                        <a:rPr lang="en-US" altLang="zh-TW" i="0" baseline="0" dirty="0" smtClean="0"/>
                        <a:t>Do </a:t>
                      </a:r>
                      <a:r>
                        <a:rPr lang="en-US" altLang="zh-TW" i="1" baseline="0" dirty="0" smtClean="0"/>
                        <a:t>Follow(x) &lt;=</a:t>
                      </a:r>
                      <a:r>
                        <a:rPr lang="zh-TW" altLang="en-US" i="1" baseline="0" dirty="0" smtClean="0"/>
                        <a:t> </a:t>
                      </a:r>
                      <a:r>
                        <a:rPr lang="en-US" altLang="zh-TW" i="1" baseline="0" dirty="0" smtClean="0"/>
                        <a:t>Follow(x) </a:t>
                      </a:r>
                      <a:r>
                        <a:rPr lang="en-US" altLang="zh-TW" i="0" baseline="0" dirty="0" smtClean="0"/>
                        <a:t>∪</a:t>
                      </a:r>
                      <a:r>
                        <a:rPr lang="zh-TW" altLang="en-US" i="0" baseline="0" dirty="0" smtClean="0"/>
                        <a:t> </a:t>
                      </a:r>
                      <a:r>
                        <a:rPr lang="en-US" altLang="zh-TW" i="1" baseline="0" dirty="0" smtClean="0"/>
                        <a:t>First(v</a:t>
                      </a:r>
                      <a:r>
                        <a:rPr lang="zh-TW" altLang="en-US" sz="900" i="1" baseline="0" dirty="0" smtClean="0"/>
                        <a:t>*</a:t>
                      </a:r>
                      <a:r>
                        <a:rPr lang="en-US" altLang="zh-TW" i="1" baseline="0" dirty="0" smtClean="0"/>
                        <a:t>)</a:t>
                      </a:r>
                      <a:endParaRPr lang="en-US" altLang="zh-TW" baseline="0" dirty="0" smtClean="0"/>
                    </a:p>
                    <a:p>
                      <a:r>
                        <a:rPr lang="en-US" altLang="zh-TW" sz="1800" i="1" baseline="0" dirty="0" smtClean="0"/>
                        <a:t>    </a:t>
                      </a:r>
                      <a:r>
                        <a:rPr lang="en-US" altLang="zh-TW" sz="1800" i="0" baseline="0" dirty="0" smtClean="0"/>
                        <a:t>Return</a:t>
                      </a:r>
                      <a:r>
                        <a:rPr lang="en-US" altLang="zh-TW" sz="1800" i="1" baseline="0" dirty="0" smtClean="0"/>
                        <a:t> </a:t>
                      </a:r>
                      <a:r>
                        <a:rPr lang="en-US" altLang="zh-TW" sz="1800" i="1" baseline="0" dirty="0" err="1" smtClean="0"/>
                        <a:t>lpos</a:t>
                      </a:r>
                      <a:endParaRPr lang="en-US" altLang="zh-TW" sz="1800" i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62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橢圓 180"/>
          <p:cNvSpPr/>
          <p:nvPr/>
        </p:nvSpPr>
        <p:spPr>
          <a:xfrm>
            <a:off x="4821226" y="3789159"/>
            <a:ext cx="360000" cy="360000"/>
          </a:xfrm>
          <a:prstGeom prst="ellipse">
            <a:avLst/>
          </a:prstGeom>
          <a:ln w="38100" cmpd="dbl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7" name="橢圓 136"/>
          <p:cNvSpPr/>
          <p:nvPr/>
        </p:nvSpPr>
        <p:spPr>
          <a:xfrm>
            <a:off x="7454896" y="4473235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橢圓 122"/>
          <p:cNvSpPr/>
          <p:nvPr/>
        </p:nvSpPr>
        <p:spPr>
          <a:xfrm>
            <a:off x="7454896" y="3008412"/>
            <a:ext cx="360000" cy="36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5299730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橢圓 110"/>
          <p:cNvSpPr/>
          <p:nvPr/>
        </p:nvSpPr>
        <p:spPr>
          <a:xfrm>
            <a:off x="5299730" y="4473235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/>
          <p:cNvSpPr/>
          <p:nvPr/>
        </p:nvSpPr>
        <p:spPr>
          <a:xfrm>
            <a:off x="5299730" y="3008412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60" name="橢圓 59"/>
          <p:cNvSpPr/>
          <p:nvPr/>
        </p:nvSpPr>
        <p:spPr>
          <a:xfrm>
            <a:off x="5299730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橢圓 62"/>
          <p:cNvSpPr/>
          <p:nvPr/>
        </p:nvSpPr>
        <p:spPr>
          <a:xfrm>
            <a:off x="6377313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Procedure – </a:t>
            </a:r>
            <a:r>
              <a:rPr lang="en-US" altLang="zh-TW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Glushkov</a:t>
            </a:r>
            <a:endParaRPr lang="zh-TW" altLang="en-US" sz="3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Convert the parse tree into NFA using </a:t>
            </a:r>
            <a:r>
              <a:rPr lang="en-US" altLang="zh-TW" dirty="0" err="1" smtClean="0"/>
              <a:t>Glushkov</a:t>
            </a:r>
            <a:r>
              <a:rPr lang="en-US" altLang="zh-TW" dirty="0" smtClean="0"/>
              <a:t> algorithm</a:t>
            </a:r>
            <a:r>
              <a:rPr lang="zh-TW" altLang="en-US" dirty="0" smtClean="0"/>
              <a:t>。</a:t>
            </a:r>
            <a:r>
              <a:rPr lang="en-US" altLang="zh-TW" dirty="0"/>
              <a:t>Ex : (AB|AD)(CE|CF</a:t>
            </a:r>
            <a:r>
              <a:rPr lang="en-US" altLang="zh-TW" dirty="0" smtClean="0"/>
              <a:t>)*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橢圓 5"/>
          <p:cNvSpPr/>
          <p:nvPr/>
        </p:nvSpPr>
        <p:spPr>
          <a:xfrm>
            <a:off x="2228279" y="2421068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331982" y="3933116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3331982" y="3033076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>
            <a:stCxn id="8" idx="4"/>
            <a:endCxn id="7" idx="0"/>
          </p:cNvCxnSpPr>
          <p:nvPr/>
        </p:nvCxnSpPr>
        <p:spPr>
          <a:xfrm>
            <a:off x="3601982" y="357307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2736096" y="4689200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924108" y="4689200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/>
          <p:cNvCxnSpPr>
            <a:stCxn id="7" idx="3"/>
            <a:endCxn id="10" idx="7"/>
          </p:cNvCxnSpPr>
          <p:nvPr/>
        </p:nvCxnSpPr>
        <p:spPr>
          <a:xfrm flipH="1">
            <a:off x="3197015" y="4394035"/>
            <a:ext cx="214048" cy="374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7" idx="5"/>
            <a:endCxn id="11" idx="1"/>
          </p:cNvCxnSpPr>
          <p:nvPr/>
        </p:nvCxnSpPr>
        <p:spPr>
          <a:xfrm>
            <a:off x="3792901" y="4394035"/>
            <a:ext cx="210288" cy="374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2448004" y="551729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3024008" y="551729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3636016" y="551729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4212020" y="551729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17"/>
          <p:cNvCxnSpPr>
            <a:stCxn id="10" idx="3"/>
            <a:endCxn id="14" idx="0"/>
          </p:cNvCxnSpPr>
          <p:nvPr/>
        </p:nvCxnSpPr>
        <p:spPr>
          <a:xfrm flipH="1">
            <a:off x="2718004" y="5150119"/>
            <a:ext cx="97173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10" idx="5"/>
            <a:endCxn id="15" idx="0"/>
          </p:cNvCxnSpPr>
          <p:nvPr/>
        </p:nvCxnSpPr>
        <p:spPr>
          <a:xfrm>
            <a:off x="3197015" y="5150119"/>
            <a:ext cx="96993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11" idx="3"/>
            <a:endCxn id="16" idx="0"/>
          </p:cNvCxnSpPr>
          <p:nvPr/>
        </p:nvCxnSpPr>
        <p:spPr>
          <a:xfrm flipH="1">
            <a:off x="3906016" y="5150119"/>
            <a:ext cx="97173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1" idx="5"/>
            <a:endCxn id="17" idx="0"/>
          </p:cNvCxnSpPr>
          <p:nvPr/>
        </p:nvCxnSpPr>
        <p:spPr>
          <a:xfrm>
            <a:off x="4385027" y="5150119"/>
            <a:ext cx="96993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橢圓 21"/>
          <p:cNvSpPr/>
          <p:nvPr/>
        </p:nvSpPr>
        <p:spPr>
          <a:xfrm>
            <a:off x="1116096" y="3033076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520210" y="3789160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44226" y="3789160"/>
            <a:ext cx="540000" cy="540000"/>
          </a:xfrm>
          <a:prstGeom prst="ellipse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直線單箭頭接點 24"/>
          <p:cNvCxnSpPr>
            <a:stCxn id="22" idx="3"/>
            <a:endCxn id="23" idx="7"/>
          </p:cNvCxnSpPr>
          <p:nvPr/>
        </p:nvCxnSpPr>
        <p:spPr>
          <a:xfrm flipH="1">
            <a:off x="981129" y="3493995"/>
            <a:ext cx="214048" cy="374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22" idx="5"/>
            <a:endCxn id="24" idx="1"/>
          </p:cNvCxnSpPr>
          <p:nvPr/>
        </p:nvCxnSpPr>
        <p:spPr>
          <a:xfrm>
            <a:off x="1577015" y="3493995"/>
            <a:ext cx="246292" cy="3742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215996" y="461725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864008" y="461725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1440012" y="461725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2052020" y="4617252"/>
            <a:ext cx="540000" cy="54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單箭頭接點 30"/>
          <p:cNvCxnSpPr>
            <a:stCxn id="23" idx="3"/>
            <a:endCxn id="27" idx="0"/>
          </p:cNvCxnSpPr>
          <p:nvPr/>
        </p:nvCxnSpPr>
        <p:spPr>
          <a:xfrm flipH="1">
            <a:off x="485996" y="4250079"/>
            <a:ext cx="113295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23" idx="5"/>
            <a:endCxn id="28" idx="0"/>
          </p:cNvCxnSpPr>
          <p:nvPr/>
        </p:nvCxnSpPr>
        <p:spPr>
          <a:xfrm>
            <a:off x="981129" y="4250079"/>
            <a:ext cx="152879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>
            <a:stCxn id="24" idx="3"/>
            <a:endCxn id="29" idx="0"/>
          </p:cNvCxnSpPr>
          <p:nvPr/>
        </p:nvCxnSpPr>
        <p:spPr>
          <a:xfrm flipH="1">
            <a:off x="1710012" y="4250079"/>
            <a:ext cx="113295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24" idx="5"/>
            <a:endCxn id="30" idx="0"/>
          </p:cNvCxnSpPr>
          <p:nvPr/>
        </p:nvCxnSpPr>
        <p:spPr>
          <a:xfrm>
            <a:off x="2205145" y="4250079"/>
            <a:ext cx="116875" cy="3671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>
            <a:stCxn id="6" idx="3"/>
            <a:endCxn id="22" idx="7"/>
          </p:cNvCxnSpPr>
          <p:nvPr/>
        </p:nvCxnSpPr>
        <p:spPr>
          <a:xfrm flipH="1">
            <a:off x="1577015" y="2881987"/>
            <a:ext cx="730345" cy="2301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6" idx="5"/>
            <a:endCxn id="8" idx="1"/>
          </p:cNvCxnSpPr>
          <p:nvPr/>
        </p:nvCxnSpPr>
        <p:spPr>
          <a:xfrm>
            <a:off x="2689198" y="2881987"/>
            <a:ext cx="721865" cy="2301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/>
          <p:cNvSpPr txBox="1"/>
          <p:nvPr/>
        </p:nvSpPr>
        <p:spPr>
          <a:xfrm>
            <a:off x="329831" y="4714521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983453" y="4714521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1553847" y="4714521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2165854" y="4714521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536261" y="3886429"/>
            <a:ext cx="527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‘‧’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1760277" y="3886429"/>
            <a:ext cx="527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‘‧’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1213901" y="3130345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2244330" y="2518337"/>
            <a:ext cx="527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‘‧’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3399330" y="3130345"/>
            <a:ext cx="425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zh-TW" altLang="en-US" sz="16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3429787" y="4030385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2752147" y="4786469"/>
            <a:ext cx="527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‘‧’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3940159" y="4786469"/>
            <a:ext cx="527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‘‧’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2567449" y="5614561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3149064" y="561456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3755461" y="5614561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4342686" y="561456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橢圓 55"/>
          <p:cNvSpPr/>
          <p:nvPr/>
        </p:nvSpPr>
        <p:spPr>
          <a:xfrm>
            <a:off x="4821226" y="3789159"/>
            <a:ext cx="360000" cy="360000"/>
          </a:xfrm>
          <a:prstGeom prst="ellipse">
            <a:avLst/>
          </a:prstGeom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文字方塊 56"/>
          <p:cNvSpPr txBox="1"/>
          <p:nvPr/>
        </p:nvSpPr>
        <p:spPr>
          <a:xfrm>
            <a:off x="4860072" y="378904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5338576" y="3008293"/>
            <a:ext cx="28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6416159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7454896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文字方塊 66"/>
          <p:cNvSpPr txBox="1"/>
          <p:nvPr/>
        </p:nvSpPr>
        <p:spPr>
          <a:xfrm>
            <a:off x="7493742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8532480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文字方塊 69"/>
          <p:cNvSpPr txBox="1"/>
          <p:nvPr/>
        </p:nvSpPr>
        <p:spPr>
          <a:xfrm>
            <a:off x="8571326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5338576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橢圓 74"/>
          <p:cNvSpPr/>
          <p:nvPr/>
        </p:nvSpPr>
        <p:spPr>
          <a:xfrm>
            <a:off x="6377313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文字方塊 75"/>
          <p:cNvSpPr txBox="1"/>
          <p:nvPr/>
        </p:nvSpPr>
        <p:spPr>
          <a:xfrm>
            <a:off x="6416159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橢圓 77"/>
          <p:cNvSpPr/>
          <p:nvPr/>
        </p:nvSpPr>
        <p:spPr>
          <a:xfrm>
            <a:off x="7454896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文字方塊 78"/>
          <p:cNvSpPr txBox="1"/>
          <p:nvPr/>
        </p:nvSpPr>
        <p:spPr>
          <a:xfrm>
            <a:off x="7493742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8532480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文字方塊 81"/>
          <p:cNvSpPr txBox="1"/>
          <p:nvPr/>
        </p:nvSpPr>
        <p:spPr>
          <a:xfrm>
            <a:off x="8571326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直線單箭頭接點 83"/>
          <p:cNvCxnSpPr>
            <a:stCxn id="56" idx="7"/>
            <a:endCxn id="60" idx="3"/>
          </p:cNvCxnSpPr>
          <p:nvPr/>
        </p:nvCxnSpPr>
        <p:spPr>
          <a:xfrm flipV="1">
            <a:off x="5128505" y="3315691"/>
            <a:ext cx="223946" cy="5261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/>
          <p:cNvSpPr txBox="1"/>
          <p:nvPr/>
        </p:nvSpPr>
        <p:spPr>
          <a:xfrm>
            <a:off x="4968084" y="334247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" name="直線單箭頭接點 86"/>
          <p:cNvCxnSpPr>
            <a:stCxn id="56" idx="6"/>
            <a:endCxn id="63" idx="2"/>
          </p:cNvCxnSpPr>
          <p:nvPr/>
        </p:nvCxnSpPr>
        <p:spPr>
          <a:xfrm flipV="1">
            <a:off x="5181226" y="3188412"/>
            <a:ext cx="1196087" cy="7807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字方塊 87"/>
          <p:cNvSpPr txBox="1"/>
          <p:nvPr/>
        </p:nvSpPr>
        <p:spPr>
          <a:xfrm>
            <a:off x="5511218" y="334247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等腰三角形 88"/>
          <p:cNvSpPr/>
          <p:nvPr/>
        </p:nvSpPr>
        <p:spPr>
          <a:xfrm>
            <a:off x="-508" y="3320988"/>
            <a:ext cx="1589229" cy="1839890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2" name="直線單箭頭接點 91"/>
          <p:cNvCxnSpPr>
            <a:stCxn id="60" idx="6"/>
            <a:endCxn id="63" idx="2"/>
          </p:cNvCxnSpPr>
          <p:nvPr/>
        </p:nvCxnSpPr>
        <p:spPr>
          <a:xfrm>
            <a:off x="5659730" y="3188412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文字方塊 92"/>
          <p:cNvSpPr txBox="1"/>
          <p:nvPr/>
        </p:nvSpPr>
        <p:spPr>
          <a:xfrm>
            <a:off x="5796136" y="287442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直線單箭頭接點 99"/>
          <p:cNvCxnSpPr>
            <a:stCxn id="56" idx="5"/>
            <a:endCxn id="72" idx="1"/>
          </p:cNvCxnSpPr>
          <p:nvPr/>
        </p:nvCxnSpPr>
        <p:spPr>
          <a:xfrm>
            <a:off x="5128505" y="4096438"/>
            <a:ext cx="223946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文字方塊 100"/>
          <p:cNvSpPr txBox="1"/>
          <p:nvPr/>
        </p:nvSpPr>
        <p:spPr>
          <a:xfrm>
            <a:off x="4959938" y="41490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直線單箭頭接點 101"/>
          <p:cNvCxnSpPr>
            <a:stCxn id="56" idx="6"/>
            <a:endCxn id="75" idx="2"/>
          </p:cNvCxnSpPr>
          <p:nvPr/>
        </p:nvCxnSpPr>
        <p:spPr>
          <a:xfrm>
            <a:off x="5181226" y="3969159"/>
            <a:ext cx="1196087" cy="68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字方塊 102"/>
          <p:cNvSpPr txBox="1"/>
          <p:nvPr/>
        </p:nvSpPr>
        <p:spPr>
          <a:xfrm>
            <a:off x="5508104" y="420657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等腰三角形 105"/>
          <p:cNvSpPr/>
          <p:nvPr/>
        </p:nvSpPr>
        <p:spPr>
          <a:xfrm>
            <a:off x="1223628" y="3320988"/>
            <a:ext cx="1589229" cy="1839890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7" name="直線單箭頭接點 106"/>
          <p:cNvCxnSpPr>
            <a:stCxn id="72" idx="6"/>
            <a:endCxn id="75" idx="2"/>
          </p:cNvCxnSpPr>
          <p:nvPr/>
        </p:nvCxnSpPr>
        <p:spPr>
          <a:xfrm>
            <a:off x="5659730" y="4653235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文字方塊 107"/>
          <p:cNvSpPr txBox="1"/>
          <p:nvPr/>
        </p:nvSpPr>
        <p:spPr>
          <a:xfrm>
            <a:off x="5796136" y="458112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等腰三角形 111"/>
          <p:cNvSpPr/>
          <p:nvPr/>
        </p:nvSpPr>
        <p:spPr>
          <a:xfrm>
            <a:off x="-36512" y="2777362"/>
            <a:ext cx="2815177" cy="2383516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4" name="直線單箭頭接點 113"/>
          <p:cNvCxnSpPr>
            <a:stCxn id="56" idx="6"/>
            <a:endCxn id="66" idx="3"/>
          </p:cNvCxnSpPr>
          <p:nvPr/>
        </p:nvCxnSpPr>
        <p:spPr>
          <a:xfrm flipV="1">
            <a:off x="5181226" y="3315691"/>
            <a:ext cx="2326391" cy="6534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文字方塊 114"/>
          <p:cNvSpPr txBox="1"/>
          <p:nvPr/>
        </p:nvSpPr>
        <p:spPr>
          <a:xfrm>
            <a:off x="6915374" y="3140968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8" name="直線單箭頭接點 117"/>
          <p:cNvCxnSpPr>
            <a:stCxn id="56" idx="6"/>
            <a:endCxn id="69" idx="3"/>
          </p:cNvCxnSpPr>
          <p:nvPr/>
        </p:nvCxnSpPr>
        <p:spPr>
          <a:xfrm flipV="1">
            <a:off x="5181226" y="3315691"/>
            <a:ext cx="3403975" cy="6534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字方塊 118"/>
          <p:cNvSpPr txBox="1"/>
          <p:nvPr/>
        </p:nvSpPr>
        <p:spPr>
          <a:xfrm>
            <a:off x="7992380" y="310496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等腰三角形 121"/>
          <p:cNvSpPr/>
          <p:nvPr/>
        </p:nvSpPr>
        <p:spPr>
          <a:xfrm>
            <a:off x="2195736" y="4253406"/>
            <a:ext cx="1589229" cy="1839890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4" name="直線單箭頭接點 123"/>
          <p:cNvCxnSpPr>
            <a:stCxn id="123" idx="6"/>
            <a:endCxn id="69" idx="2"/>
          </p:cNvCxnSpPr>
          <p:nvPr/>
        </p:nvCxnSpPr>
        <p:spPr>
          <a:xfrm>
            <a:off x="7814896" y="3188412"/>
            <a:ext cx="7175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字方塊 124"/>
          <p:cNvSpPr txBox="1"/>
          <p:nvPr/>
        </p:nvSpPr>
        <p:spPr>
          <a:xfrm>
            <a:off x="7992380" y="288894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直線單箭頭接點 127"/>
          <p:cNvCxnSpPr>
            <a:stCxn id="56" idx="6"/>
            <a:endCxn id="78" idx="1"/>
          </p:cNvCxnSpPr>
          <p:nvPr/>
        </p:nvCxnSpPr>
        <p:spPr>
          <a:xfrm>
            <a:off x="5181226" y="3969159"/>
            <a:ext cx="2326391" cy="5567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文字方塊 128"/>
          <p:cNvSpPr txBox="1"/>
          <p:nvPr/>
        </p:nvSpPr>
        <p:spPr>
          <a:xfrm>
            <a:off x="6907313" y="4350586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2" name="直線單箭頭接點 131"/>
          <p:cNvCxnSpPr>
            <a:stCxn id="56" idx="6"/>
            <a:endCxn id="81" idx="1"/>
          </p:cNvCxnSpPr>
          <p:nvPr/>
        </p:nvCxnSpPr>
        <p:spPr>
          <a:xfrm>
            <a:off x="5181226" y="3969159"/>
            <a:ext cx="3403975" cy="5567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文字方塊 132"/>
          <p:cNvSpPr txBox="1"/>
          <p:nvPr/>
        </p:nvSpPr>
        <p:spPr>
          <a:xfrm>
            <a:off x="8017936" y="438659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等腰三角形 135"/>
          <p:cNvSpPr/>
          <p:nvPr/>
        </p:nvSpPr>
        <p:spPr>
          <a:xfrm>
            <a:off x="3383868" y="4253406"/>
            <a:ext cx="1589229" cy="1839890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8" name="直線單箭頭接點 137"/>
          <p:cNvCxnSpPr>
            <a:stCxn id="137" idx="6"/>
            <a:endCxn id="81" idx="2"/>
          </p:cNvCxnSpPr>
          <p:nvPr/>
        </p:nvCxnSpPr>
        <p:spPr>
          <a:xfrm>
            <a:off x="7814896" y="4653235"/>
            <a:ext cx="7175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文字方塊 138"/>
          <p:cNvSpPr txBox="1"/>
          <p:nvPr/>
        </p:nvSpPr>
        <p:spPr>
          <a:xfrm>
            <a:off x="8017936" y="458112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等腰三角形 143"/>
          <p:cNvSpPr/>
          <p:nvPr/>
        </p:nvSpPr>
        <p:spPr>
          <a:xfrm>
            <a:off x="2188871" y="3709780"/>
            <a:ext cx="2815177" cy="2383516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等腰三角形 144"/>
          <p:cNvSpPr/>
          <p:nvPr/>
        </p:nvSpPr>
        <p:spPr>
          <a:xfrm>
            <a:off x="2188871" y="2780928"/>
            <a:ext cx="2815177" cy="3312368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7" name="直線單箭頭接點 146"/>
          <p:cNvCxnSpPr>
            <a:stCxn id="69" idx="4"/>
            <a:endCxn id="137" idx="7"/>
          </p:cNvCxnSpPr>
          <p:nvPr/>
        </p:nvCxnSpPr>
        <p:spPr>
          <a:xfrm flipH="1">
            <a:off x="7762175" y="3368412"/>
            <a:ext cx="950305" cy="11575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弧形接點 148"/>
          <p:cNvCxnSpPr>
            <a:stCxn id="69" idx="0"/>
            <a:endCxn id="66" idx="0"/>
          </p:cNvCxnSpPr>
          <p:nvPr/>
        </p:nvCxnSpPr>
        <p:spPr>
          <a:xfrm rot="16200000" flipV="1">
            <a:off x="8173688" y="2469620"/>
            <a:ext cx="12700" cy="1077584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單箭頭接點 150"/>
          <p:cNvCxnSpPr>
            <a:stCxn id="81" idx="0"/>
            <a:endCxn id="123" idx="5"/>
          </p:cNvCxnSpPr>
          <p:nvPr/>
        </p:nvCxnSpPr>
        <p:spPr>
          <a:xfrm flipH="1" flipV="1">
            <a:off x="7762175" y="3315691"/>
            <a:ext cx="950305" cy="11575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弧形接點 155"/>
          <p:cNvCxnSpPr>
            <a:stCxn id="81" idx="4"/>
            <a:endCxn id="137" idx="4"/>
          </p:cNvCxnSpPr>
          <p:nvPr/>
        </p:nvCxnSpPr>
        <p:spPr>
          <a:xfrm rot="5400000">
            <a:off x="8173688" y="4294443"/>
            <a:ext cx="12700" cy="1077584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文字方塊 156"/>
          <p:cNvSpPr txBox="1"/>
          <p:nvPr/>
        </p:nvSpPr>
        <p:spPr>
          <a:xfrm>
            <a:off x="8031498" y="49771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文字方塊 157"/>
          <p:cNvSpPr txBox="1"/>
          <p:nvPr/>
        </p:nvSpPr>
        <p:spPr>
          <a:xfrm>
            <a:off x="7992380" y="402655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文字方塊 158"/>
          <p:cNvSpPr txBox="1"/>
          <p:nvPr/>
        </p:nvSpPr>
        <p:spPr>
          <a:xfrm>
            <a:off x="7995494" y="342900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文字方塊 159"/>
          <p:cNvSpPr txBox="1"/>
          <p:nvPr/>
        </p:nvSpPr>
        <p:spPr>
          <a:xfrm>
            <a:off x="7992380" y="251438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等腰三角形 160"/>
          <p:cNvSpPr/>
          <p:nvPr/>
        </p:nvSpPr>
        <p:spPr>
          <a:xfrm>
            <a:off x="0" y="2132856"/>
            <a:ext cx="5004048" cy="3960440"/>
          </a:xfrm>
          <a:prstGeom prst="triangl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3" name="直線單箭頭接點 162"/>
          <p:cNvCxnSpPr>
            <a:stCxn id="63" idx="6"/>
            <a:endCxn id="123" idx="2"/>
          </p:cNvCxnSpPr>
          <p:nvPr/>
        </p:nvCxnSpPr>
        <p:spPr>
          <a:xfrm>
            <a:off x="6737313" y="3188412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文字方塊 163"/>
          <p:cNvSpPr txBox="1"/>
          <p:nvPr/>
        </p:nvSpPr>
        <p:spPr>
          <a:xfrm>
            <a:off x="6912260" y="288894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5" name="直線單箭頭接點 164"/>
          <p:cNvCxnSpPr>
            <a:stCxn id="75" idx="6"/>
            <a:endCxn id="78" idx="2"/>
          </p:cNvCxnSpPr>
          <p:nvPr/>
        </p:nvCxnSpPr>
        <p:spPr>
          <a:xfrm>
            <a:off x="6737313" y="4653235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文字方塊 165"/>
          <p:cNvSpPr txBox="1"/>
          <p:nvPr/>
        </p:nvSpPr>
        <p:spPr>
          <a:xfrm>
            <a:off x="6915374" y="4581128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1" name="直線單箭頭接點 170"/>
          <p:cNvCxnSpPr>
            <a:stCxn id="63" idx="5"/>
            <a:endCxn id="137" idx="1"/>
          </p:cNvCxnSpPr>
          <p:nvPr/>
        </p:nvCxnSpPr>
        <p:spPr>
          <a:xfrm>
            <a:off x="6684592" y="3315691"/>
            <a:ext cx="823025" cy="12102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文字方塊 171"/>
          <p:cNvSpPr txBox="1"/>
          <p:nvPr/>
        </p:nvSpPr>
        <p:spPr>
          <a:xfrm>
            <a:off x="6804248" y="334247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3" name="直線單箭頭接點 172"/>
          <p:cNvCxnSpPr>
            <a:stCxn id="75" idx="7"/>
            <a:endCxn id="66" idx="3"/>
          </p:cNvCxnSpPr>
          <p:nvPr/>
        </p:nvCxnSpPr>
        <p:spPr>
          <a:xfrm flipV="1">
            <a:off x="6684592" y="3315691"/>
            <a:ext cx="823025" cy="12102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文字方塊 173"/>
          <p:cNvSpPr txBox="1"/>
          <p:nvPr/>
        </p:nvSpPr>
        <p:spPr>
          <a:xfrm>
            <a:off x="6804248" y="414908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弧形接點 57"/>
          <p:cNvCxnSpPr>
            <a:stCxn id="181" idx="3"/>
            <a:endCxn id="181" idx="1"/>
          </p:cNvCxnSpPr>
          <p:nvPr/>
        </p:nvCxnSpPr>
        <p:spPr>
          <a:xfrm rot="5400000" flipH="1">
            <a:off x="4746668" y="3969159"/>
            <a:ext cx="254558" cy="12700"/>
          </a:xfrm>
          <a:prstGeom prst="curvedConnector5">
            <a:avLst>
              <a:gd name="adj1" fmla="val -22451"/>
              <a:gd name="adj2" fmla="val 1144520"/>
              <a:gd name="adj3" fmla="val 107484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4644008" y="3794847"/>
            <a:ext cx="51296" cy="246221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9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0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8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1" grpId="1" animBg="1"/>
      <p:bldP spid="137" grpId="0" animBg="1"/>
      <p:bldP spid="123" grpId="0" animBg="1"/>
      <p:bldP spid="72" grpId="0" animBg="1"/>
      <p:bldP spid="72" grpId="1" animBg="1"/>
      <p:bldP spid="111" grpId="0" animBg="1"/>
      <p:bldP spid="96" grpId="0" animBg="1"/>
      <p:bldP spid="60" grpId="0" animBg="1"/>
      <p:bldP spid="60" grpId="1" animBg="1"/>
      <p:bldP spid="63" grpId="0" animBg="1"/>
      <p:bldP spid="56" grpId="0" animBg="1"/>
      <p:bldP spid="56" grpId="1" animBg="1"/>
      <p:bldP spid="56" grpId="2" animBg="1"/>
      <p:bldP spid="57" grpId="0"/>
      <p:bldP spid="61" grpId="0"/>
      <p:bldP spid="64" grpId="0"/>
      <p:bldP spid="66" grpId="0" animBg="1"/>
      <p:bldP spid="66" grpId="1" animBg="1"/>
      <p:bldP spid="67" grpId="0"/>
      <p:bldP spid="69" grpId="0" animBg="1"/>
      <p:bldP spid="70" grpId="0"/>
      <p:bldP spid="73" grpId="0"/>
      <p:bldP spid="75" grpId="0" animBg="1"/>
      <p:bldP spid="76" grpId="0"/>
      <p:bldP spid="78" grpId="0" animBg="1"/>
      <p:bldP spid="78" grpId="1" animBg="1"/>
      <p:bldP spid="79" grpId="0"/>
      <p:bldP spid="81" grpId="0" animBg="1"/>
      <p:bldP spid="82" grpId="0"/>
      <p:bldP spid="85" grpId="0"/>
      <p:bldP spid="88" grpId="0"/>
      <p:bldP spid="88" grpId="1"/>
      <p:bldP spid="89" grpId="0" animBg="1"/>
      <p:bldP spid="89" grpId="1" animBg="1"/>
      <p:bldP spid="93" grpId="0"/>
      <p:bldP spid="101" grpId="0"/>
      <p:bldP spid="103" grpId="0"/>
      <p:bldP spid="103" grpId="1"/>
      <p:bldP spid="106" grpId="0" animBg="1"/>
      <p:bldP spid="106" grpId="1" animBg="1"/>
      <p:bldP spid="108" grpId="0"/>
      <p:bldP spid="112" grpId="0" animBg="1"/>
      <p:bldP spid="112" grpId="1" animBg="1"/>
      <p:bldP spid="115" grpId="0"/>
      <p:bldP spid="115" grpId="1"/>
      <p:bldP spid="119" grpId="0"/>
      <p:bldP spid="119" grpId="1"/>
      <p:bldP spid="122" grpId="0" animBg="1"/>
      <p:bldP spid="122" grpId="1" animBg="1"/>
      <p:bldP spid="125" grpId="0"/>
      <p:bldP spid="129" grpId="0"/>
      <p:bldP spid="129" grpId="1"/>
      <p:bldP spid="133" grpId="0"/>
      <p:bldP spid="133" grpId="1"/>
      <p:bldP spid="136" grpId="0" animBg="1"/>
      <p:bldP spid="136" grpId="1" animBg="1"/>
      <p:bldP spid="139" grpId="0"/>
      <p:bldP spid="144" grpId="0" animBg="1"/>
      <p:bldP spid="144" grpId="1" animBg="1"/>
      <p:bldP spid="145" grpId="0" animBg="1"/>
      <p:bldP spid="145" grpId="1" animBg="1"/>
      <p:bldP spid="157" grpId="0"/>
      <p:bldP spid="158" grpId="0"/>
      <p:bldP spid="159" grpId="0"/>
      <p:bldP spid="160" grpId="0"/>
      <p:bldP spid="161" grpId="0" animBg="1"/>
      <p:bldP spid="161" grpId="1" animBg="1"/>
      <p:bldP spid="164" grpId="0"/>
      <p:bldP spid="166" grpId="0"/>
      <p:bldP spid="172" grpId="0"/>
      <p:bldP spid="174" grpId="0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/>
          <p:cNvSpPr/>
          <p:nvPr/>
        </p:nvSpPr>
        <p:spPr>
          <a:xfrm>
            <a:off x="2882388" y="3008412"/>
            <a:ext cx="360000" cy="36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882388" y="4473116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727222" y="4473235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248718" y="3789159"/>
            <a:ext cx="360000" cy="360000"/>
          </a:xfrm>
          <a:prstGeom prst="ellipse">
            <a:avLst/>
          </a:prstGeom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Procedure – </a:t>
            </a:r>
            <a:r>
              <a:rPr lang="en-US" altLang="zh-TW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NFA2DFA</a:t>
            </a:r>
            <a:endParaRPr lang="zh-TW" altLang="en-US" sz="3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Convert </a:t>
            </a:r>
            <a:r>
              <a:rPr lang="en-US" altLang="zh-TW" dirty="0" smtClean="0"/>
              <a:t>NFA </a:t>
            </a:r>
            <a:r>
              <a:rPr lang="en-US" altLang="zh-TW" dirty="0"/>
              <a:t>into </a:t>
            </a:r>
            <a:r>
              <a:rPr lang="en-US" altLang="zh-TW" dirty="0" smtClean="0"/>
              <a:t>DFA </a:t>
            </a:r>
            <a:r>
              <a:rPr lang="en-US" altLang="zh-TW" dirty="0"/>
              <a:t>using </a:t>
            </a:r>
            <a:r>
              <a:rPr lang="en-US" altLang="zh-TW" dirty="0" smtClean="0"/>
              <a:t>subset construction algorithm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1" name="橢圓 10"/>
          <p:cNvSpPr/>
          <p:nvPr/>
        </p:nvSpPr>
        <p:spPr>
          <a:xfrm>
            <a:off x="727222" y="3008412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1804805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287564" y="378904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66068" y="3008293"/>
            <a:ext cx="28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843651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21234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3959972" y="3008412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3998818" y="300829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66068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1804805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843651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921234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3959972" y="4473235"/>
            <a:ext cx="360000" cy="360000"/>
          </a:xfrm>
          <a:prstGeom prst="ellipse">
            <a:avLst/>
          </a:prstGeom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3998818" y="447311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線單箭頭接點 28"/>
          <p:cNvCxnSpPr>
            <a:stCxn id="14" idx="7"/>
          </p:cNvCxnSpPr>
          <p:nvPr/>
        </p:nvCxnSpPr>
        <p:spPr>
          <a:xfrm flipV="1">
            <a:off x="555997" y="3315691"/>
            <a:ext cx="223946" cy="5261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395576" y="334247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直線單箭頭接點 32"/>
          <p:cNvCxnSpPr>
            <a:endCxn id="13" idx="2"/>
          </p:cNvCxnSpPr>
          <p:nvPr/>
        </p:nvCxnSpPr>
        <p:spPr>
          <a:xfrm>
            <a:off x="1087222" y="3188412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1223628" y="287442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直線單箭頭接點 34"/>
          <p:cNvCxnSpPr>
            <a:stCxn id="14" idx="5"/>
          </p:cNvCxnSpPr>
          <p:nvPr/>
        </p:nvCxnSpPr>
        <p:spPr>
          <a:xfrm>
            <a:off x="555997" y="4096438"/>
            <a:ext cx="223946" cy="4295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387430" y="41490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直線單箭頭接點 38"/>
          <p:cNvCxnSpPr>
            <a:endCxn id="23" idx="2"/>
          </p:cNvCxnSpPr>
          <p:nvPr/>
        </p:nvCxnSpPr>
        <p:spPr>
          <a:xfrm>
            <a:off x="1087222" y="4653235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字方塊 39"/>
          <p:cNvSpPr txBox="1"/>
          <p:nvPr/>
        </p:nvSpPr>
        <p:spPr>
          <a:xfrm>
            <a:off x="1223628" y="458112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直線單箭頭接點 44"/>
          <p:cNvCxnSpPr>
            <a:stCxn id="8" idx="6"/>
            <a:endCxn id="20" idx="2"/>
          </p:cNvCxnSpPr>
          <p:nvPr/>
        </p:nvCxnSpPr>
        <p:spPr>
          <a:xfrm>
            <a:off x="3242388" y="3188412"/>
            <a:ext cx="7175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3419872" y="288894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直線單箭頭接點 50"/>
          <p:cNvCxnSpPr>
            <a:stCxn id="7" idx="6"/>
            <a:endCxn id="27" idx="2"/>
          </p:cNvCxnSpPr>
          <p:nvPr/>
        </p:nvCxnSpPr>
        <p:spPr>
          <a:xfrm>
            <a:off x="3242388" y="4653116"/>
            <a:ext cx="717584" cy="11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3445428" y="458112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直線單箭頭接點 52"/>
          <p:cNvCxnSpPr>
            <a:stCxn id="20" idx="4"/>
            <a:endCxn id="7" idx="7"/>
          </p:cNvCxnSpPr>
          <p:nvPr/>
        </p:nvCxnSpPr>
        <p:spPr>
          <a:xfrm flipH="1">
            <a:off x="3189667" y="3368412"/>
            <a:ext cx="950305" cy="11574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弧形接點 53"/>
          <p:cNvCxnSpPr>
            <a:stCxn id="20" idx="0"/>
            <a:endCxn id="8" idx="0"/>
          </p:cNvCxnSpPr>
          <p:nvPr/>
        </p:nvCxnSpPr>
        <p:spPr>
          <a:xfrm rot="16200000" flipV="1">
            <a:off x="3601180" y="2469620"/>
            <a:ext cx="12700" cy="1077584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27" idx="0"/>
            <a:endCxn id="8" idx="5"/>
          </p:cNvCxnSpPr>
          <p:nvPr/>
        </p:nvCxnSpPr>
        <p:spPr>
          <a:xfrm flipH="1" flipV="1">
            <a:off x="3189667" y="3315691"/>
            <a:ext cx="950305" cy="11575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弧形接點 55"/>
          <p:cNvCxnSpPr>
            <a:stCxn id="27" idx="4"/>
            <a:endCxn id="7" idx="4"/>
          </p:cNvCxnSpPr>
          <p:nvPr/>
        </p:nvCxnSpPr>
        <p:spPr>
          <a:xfrm rot="5400000" flipH="1">
            <a:off x="3601120" y="4294384"/>
            <a:ext cx="119" cy="1077584"/>
          </a:xfrm>
          <a:prstGeom prst="curvedConnector3">
            <a:avLst>
              <a:gd name="adj1" fmla="val -19210084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字方塊 56"/>
          <p:cNvSpPr txBox="1"/>
          <p:nvPr/>
        </p:nvSpPr>
        <p:spPr>
          <a:xfrm>
            <a:off x="3458990" y="497717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3419872" y="402655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3422986" y="342900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419872" y="251438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直線單箭頭接點 60"/>
          <p:cNvCxnSpPr>
            <a:stCxn id="13" idx="6"/>
            <a:endCxn id="8" idx="2"/>
          </p:cNvCxnSpPr>
          <p:nvPr/>
        </p:nvCxnSpPr>
        <p:spPr>
          <a:xfrm>
            <a:off x="2164805" y="3188412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61"/>
          <p:cNvSpPr txBox="1"/>
          <p:nvPr/>
        </p:nvSpPr>
        <p:spPr>
          <a:xfrm>
            <a:off x="2339752" y="288894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直線單箭頭接點 62"/>
          <p:cNvCxnSpPr>
            <a:stCxn id="23" idx="6"/>
          </p:cNvCxnSpPr>
          <p:nvPr/>
        </p:nvCxnSpPr>
        <p:spPr>
          <a:xfrm>
            <a:off x="2164805" y="4653235"/>
            <a:ext cx="71758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/>
          <p:cNvSpPr txBox="1"/>
          <p:nvPr/>
        </p:nvSpPr>
        <p:spPr>
          <a:xfrm>
            <a:off x="2342866" y="4581128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直線單箭頭接點 64"/>
          <p:cNvCxnSpPr>
            <a:stCxn id="13" idx="5"/>
            <a:endCxn id="7" idx="1"/>
          </p:cNvCxnSpPr>
          <p:nvPr/>
        </p:nvCxnSpPr>
        <p:spPr>
          <a:xfrm>
            <a:off x="2112084" y="3315691"/>
            <a:ext cx="823025" cy="12101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字方塊 65"/>
          <p:cNvSpPr txBox="1"/>
          <p:nvPr/>
        </p:nvSpPr>
        <p:spPr>
          <a:xfrm>
            <a:off x="2231740" y="334247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直線單箭頭接點 66"/>
          <p:cNvCxnSpPr>
            <a:stCxn id="23" idx="7"/>
          </p:cNvCxnSpPr>
          <p:nvPr/>
        </p:nvCxnSpPr>
        <p:spPr>
          <a:xfrm flipV="1">
            <a:off x="2112084" y="3315691"/>
            <a:ext cx="823025" cy="12102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2231740" y="414908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5355943" y="519319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5665117" y="5193196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5963071" y="519319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6272245" y="5193196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6581420" y="519319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6890592" y="519319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5328084" y="564673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1, 3}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文字方塊 87"/>
          <p:cNvSpPr txBox="1"/>
          <p:nvPr/>
        </p:nvSpPr>
        <p:spPr>
          <a:xfrm>
            <a:off x="5328084" y="564673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2}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文字方塊 94"/>
          <p:cNvSpPr txBox="1"/>
          <p:nvPr/>
        </p:nvSpPr>
        <p:spPr>
          <a:xfrm>
            <a:off x="5328084" y="564673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4}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5328084" y="564673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5, 7}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文字方塊 93"/>
          <p:cNvSpPr txBox="1"/>
          <p:nvPr/>
        </p:nvSpPr>
        <p:spPr>
          <a:xfrm>
            <a:off x="5328084" y="564673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6}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文字方塊 106"/>
          <p:cNvSpPr txBox="1"/>
          <p:nvPr/>
        </p:nvSpPr>
        <p:spPr>
          <a:xfrm>
            <a:off x="5328084" y="564673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{0, 8}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80012" y="5229200"/>
            <a:ext cx="650867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Symbol: 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文字方塊 117"/>
          <p:cNvSpPr txBox="1"/>
          <p:nvPr/>
        </p:nvSpPr>
        <p:spPr>
          <a:xfrm>
            <a:off x="4702211" y="5661248"/>
            <a:ext cx="841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Subset: 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弧形接點 24"/>
          <p:cNvCxnSpPr>
            <a:stCxn id="14" idx="3"/>
            <a:endCxn id="14" idx="1"/>
          </p:cNvCxnSpPr>
          <p:nvPr/>
        </p:nvCxnSpPr>
        <p:spPr>
          <a:xfrm rot="5400000" flipH="1">
            <a:off x="174160" y="3969159"/>
            <a:ext cx="254558" cy="12700"/>
          </a:xfrm>
          <a:prstGeom prst="curvedConnector5">
            <a:avLst>
              <a:gd name="adj1" fmla="val -11226"/>
              <a:gd name="adj2" fmla="val 1069520"/>
              <a:gd name="adj3" fmla="val 10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文字方塊 113"/>
          <p:cNvSpPr txBox="1"/>
          <p:nvPr/>
        </p:nvSpPr>
        <p:spPr>
          <a:xfrm>
            <a:off x="-508" y="3774522"/>
            <a:ext cx="235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8172400" y="4077072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8226400" y="4244480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0, 8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橢圓 115"/>
          <p:cNvSpPr/>
          <p:nvPr/>
        </p:nvSpPr>
        <p:spPr>
          <a:xfrm>
            <a:off x="4867511" y="3672675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文字方塊 116"/>
          <p:cNvSpPr txBox="1"/>
          <p:nvPr/>
        </p:nvSpPr>
        <p:spPr>
          <a:xfrm>
            <a:off x="4924268" y="3845434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橢圓 119"/>
          <p:cNvSpPr/>
          <p:nvPr/>
        </p:nvSpPr>
        <p:spPr>
          <a:xfrm>
            <a:off x="5760132" y="3672675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文字方塊 120"/>
          <p:cNvSpPr txBox="1"/>
          <p:nvPr/>
        </p:nvSpPr>
        <p:spPr>
          <a:xfrm>
            <a:off x="5816889" y="3861048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0,1,3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直線單箭頭接點 40"/>
          <p:cNvCxnSpPr>
            <a:stCxn id="116" idx="6"/>
            <a:endCxn id="120" idx="2"/>
          </p:cNvCxnSpPr>
          <p:nvPr/>
        </p:nvCxnSpPr>
        <p:spPr>
          <a:xfrm>
            <a:off x="5407511" y="3942675"/>
            <a:ext cx="35262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文字方塊 121"/>
          <p:cNvSpPr txBox="1"/>
          <p:nvPr/>
        </p:nvSpPr>
        <p:spPr>
          <a:xfrm>
            <a:off x="5482764" y="3753036"/>
            <a:ext cx="20536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文字方塊 122"/>
          <p:cNvSpPr txBox="1"/>
          <p:nvPr/>
        </p:nvSpPr>
        <p:spPr>
          <a:xfrm>
            <a:off x="5328084" y="5646730"/>
            <a:ext cx="447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b="1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zh-TW" alt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弧形接點 43"/>
          <p:cNvCxnSpPr>
            <a:stCxn id="116" idx="3"/>
            <a:endCxn id="116" idx="1"/>
          </p:cNvCxnSpPr>
          <p:nvPr/>
        </p:nvCxnSpPr>
        <p:spPr>
          <a:xfrm rot="5400000" flipH="1">
            <a:off x="4755673" y="3942675"/>
            <a:ext cx="381838" cy="12700"/>
          </a:xfrm>
          <a:prstGeom prst="curvedConnector5">
            <a:avLst>
              <a:gd name="adj1" fmla="val 1"/>
              <a:gd name="adj2" fmla="val 1229283"/>
              <a:gd name="adj3" fmla="val 9750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文字方塊 123"/>
          <p:cNvSpPr txBox="1"/>
          <p:nvPr/>
        </p:nvSpPr>
        <p:spPr>
          <a:xfrm>
            <a:off x="4565505" y="3835884"/>
            <a:ext cx="20536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文字方塊 124"/>
          <p:cNvSpPr txBox="1"/>
          <p:nvPr/>
        </p:nvSpPr>
        <p:spPr>
          <a:xfrm>
            <a:off x="4338865" y="3835884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[BC]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4338865" y="3835884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[^A]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7" name="弧形接點 126"/>
          <p:cNvCxnSpPr>
            <a:stCxn id="120" idx="1"/>
            <a:endCxn id="120" idx="0"/>
          </p:cNvCxnSpPr>
          <p:nvPr/>
        </p:nvCxnSpPr>
        <p:spPr>
          <a:xfrm rot="5400000" flipH="1" flipV="1">
            <a:off x="5895132" y="3616757"/>
            <a:ext cx="79081" cy="190919"/>
          </a:xfrm>
          <a:prstGeom prst="curvedConnector3">
            <a:avLst>
              <a:gd name="adj1" fmla="val 18431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文字方塊 128"/>
          <p:cNvSpPr txBox="1"/>
          <p:nvPr/>
        </p:nvSpPr>
        <p:spPr>
          <a:xfrm>
            <a:off x="5796136" y="3439840"/>
            <a:ext cx="167791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橢圓 129"/>
          <p:cNvSpPr/>
          <p:nvPr/>
        </p:nvSpPr>
        <p:spPr>
          <a:xfrm>
            <a:off x="6588284" y="3285044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文字方塊 130"/>
          <p:cNvSpPr txBox="1"/>
          <p:nvPr/>
        </p:nvSpPr>
        <p:spPr>
          <a:xfrm>
            <a:off x="6645041" y="3457803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0,2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直線單箭頭接點 132"/>
          <p:cNvCxnSpPr>
            <a:stCxn id="120" idx="7"/>
            <a:endCxn id="130" idx="2"/>
          </p:cNvCxnSpPr>
          <p:nvPr/>
        </p:nvCxnSpPr>
        <p:spPr>
          <a:xfrm flipV="1">
            <a:off x="6221051" y="3555044"/>
            <a:ext cx="367233" cy="1967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橢圓 134"/>
          <p:cNvSpPr/>
          <p:nvPr/>
        </p:nvSpPr>
        <p:spPr>
          <a:xfrm>
            <a:off x="6588224" y="4077132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文字方塊 135"/>
          <p:cNvSpPr txBox="1"/>
          <p:nvPr/>
        </p:nvSpPr>
        <p:spPr>
          <a:xfrm>
            <a:off x="6644981" y="4249891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0,4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7" name="直線單箭頭接點 136"/>
          <p:cNvCxnSpPr>
            <a:stCxn id="120" idx="5"/>
            <a:endCxn id="135" idx="2"/>
          </p:cNvCxnSpPr>
          <p:nvPr/>
        </p:nvCxnSpPr>
        <p:spPr>
          <a:xfrm>
            <a:off x="6221051" y="4133594"/>
            <a:ext cx="367173" cy="2135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文字方塊 138"/>
          <p:cNvSpPr txBox="1"/>
          <p:nvPr/>
        </p:nvSpPr>
        <p:spPr>
          <a:xfrm>
            <a:off x="6264212" y="3465004"/>
            <a:ext cx="216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6264188" y="4231928"/>
            <a:ext cx="216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2" name="弧形接點 141"/>
          <p:cNvCxnSpPr>
            <a:stCxn id="120" idx="3"/>
            <a:endCxn id="116" idx="5"/>
          </p:cNvCxnSpPr>
          <p:nvPr/>
        </p:nvCxnSpPr>
        <p:spPr>
          <a:xfrm rot="5400000">
            <a:off x="5583822" y="3878203"/>
            <a:ext cx="12700" cy="510783"/>
          </a:xfrm>
          <a:prstGeom prst="curvedConnector3">
            <a:avLst>
              <a:gd name="adj1" fmla="val 1147669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文字方塊 143"/>
          <p:cNvSpPr txBox="1"/>
          <p:nvPr/>
        </p:nvSpPr>
        <p:spPr>
          <a:xfrm>
            <a:off x="5538630" y="4293096"/>
            <a:ext cx="154656" cy="211683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5363772" y="4293096"/>
            <a:ext cx="504372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[CEF]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弧形接點 146"/>
          <p:cNvCxnSpPr>
            <a:stCxn id="130" idx="1"/>
            <a:endCxn id="120" idx="7"/>
          </p:cNvCxnSpPr>
          <p:nvPr/>
        </p:nvCxnSpPr>
        <p:spPr>
          <a:xfrm rot="16200000" flipH="1" flipV="1">
            <a:off x="6250392" y="3334783"/>
            <a:ext cx="387631" cy="446314"/>
          </a:xfrm>
          <a:prstGeom prst="curvedConnector3">
            <a:avLst>
              <a:gd name="adj1" fmla="val -74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文字方塊 148"/>
          <p:cNvSpPr txBox="1"/>
          <p:nvPr/>
        </p:nvSpPr>
        <p:spPr>
          <a:xfrm>
            <a:off x="6444208" y="3176972"/>
            <a:ext cx="140479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1" name="弧形接點 150"/>
          <p:cNvCxnSpPr>
            <a:stCxn id="130" idx="0"/>
            <a:endCxn id="116" idx="7"/>
          </p:cNvCxnSpPr>
          <p:nvPr/>
        </p:nvCxnSpPr>
        <p:spPr>
          <a:xfrm rot="16200000" flipH="1" flipV="1">
            <a:off x="5860001" y="2753473"/>
            <a:ext cx="466712" cy="1529854"/>
          </a:xfrm>
          <a:prstGeom prst="curvedConnector3">
            <a:avLst>
              <a:gd name="adj1" fmla="val -3673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文字方塊 154"/>
          <p:cNvSpPr txBox="1"/>
          <p:nvPr/>
        </p:nvSpPr>
        <p:spPr>
          <a:xfrm>
            <a:off x="6624228" y="2996952"/>
            <a:ext cx="175347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橢圓 155"/>
          <p:cNvSpPr/>
          <p:nvPr/>
        </p:nvSpPr>
        <p:spPr>
          <a:xfrm>
            <a:off x="7380372" y="3681088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文字方塊 156"/>
          <p:cNvSpPr txBox="1"/>
          <p:nvPr/>
        </p:nvSpPr>
        <p:spPr>
          <a:xfrm>
            <a:off x="7434372" y="3848496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0,5,7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9" name="直線單箭頭接點 158"/>
          <p:cNvCxnSpPr>
            <a:stCxn id="130" idx="6"/>
            <a:endCxn id="156" idx="1"/>
          </p:cNvCxnSpPr>
          <p:nvPr/>
        </p:nvCxnSpPr>
        <p:spPr>
          <a:xfrm>
            <a:off x="7128284" y="3555044"/>
            <a:ext cx="331169" cy="2051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文字方塊 160"/>
          <p:cNvSpPr txBox="1"/>
          <p:nvPr/>
        </p:nvSpPr>
        <p:spPr>
          <a:xfrm>
            <a:off x="7200316" y="3439840"/>
            <a:ext cx="216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文字方塊 161"/>
          <p:cNvSpPr txBox="1"/>
          <p:nvPr/>
        </p:nvSpPr>
        <p:spPr>
          <a:xfrm>
            <a:off x="6732240" y="3007792"/>
            <a:ext cx="45497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[^AC]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" name="直線單箭頭接點 163"/>
          <p:cNvCxnSpPr>
            <a:stCxn id="135" idx="6"/>
            <a:endCxn id="156" idx="3"/>
          </p:cNvCxnSpPr>
          <p:nvPr/>
        </p:nvCxnSpPr>
        <p:spPr>
          <a:xfrm flipV="1">
            <a:off x="7128224" y="4142007"/>
            <a:ext cx="331229" cy="2051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文字方塊 164"/>
          <p:cNvSpPr txBox="1"/>
          <p:nvPr/>
        </p:nvSpPr>
        <p:spPr>
          <a:xfrm>
            <a:off x="7200292" y="4267932"/>
            <a:ext cx="216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7" name="弧形接點 166"/>
          <p:cNvCxnSpPr>
            <a:stCxn id="135" idx="3"/>
            <a:endCxn id="120" idx="5"/>
          </p:cNvCxnSpPr>
          <p:nvPr/>
        </p:nvCxnSpPr>
        <p:spPr>
          <a:xfrm rot="5400000" flipH="1">
            <a:off x="6241949" y="4112696"/>
            <a:ext cx="404457" cy="446254"/>
          </a:xfrm>
          <a:prstGeom prst="curvedConnector3">
            <a:avLst>
              <a:gd name="adj1" fmla="val -306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文字方塊 168"/>
          <p:cNvSpPr txBox="1"/>
          <p:nvPr/>
        </p:nvSpPr>
        <p:spPr>
          <a:xfrm>
            <a:off x="6519753" y="4545124"/>
            <a:ext cx="140479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1" name="弧形接點 170"/>
          <p:cNvCxnSpPr>
            <a:stCxn id="135" idx="4"/>
            <a:endCxn id="116" idx="5"/>
          </p:cNvCxnSpPr>
          <p:nvPr/>
        </p:nvCxnSpPr>
        <p:spPr>
          <a:xfrm rot="5400000" flipH="1">
            <a:off x="5851558" y="3610466"/>
            <a:ext cx="483538" cy="1529794"/>
          </a:xfrm>
          <a:prstGeom prst="curvedConnector3">
            <a:avLst>
              <a:gd name="adj1" fmla="val -4727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文字方塊 173"/>
          <p:cNvSpPr txBox="1"/>
          <p:nvPr/>
        </p:nvSpPr>
        <p:spPr>
          <a:xfrm>
            <a:off x="5796136" y="4617132"/>
            <a:ext cx="45497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[^AC]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6" name="弧形接點 175"/>
          <p:cNvCxnSpPr>
            <a:stCxn id="156" idx="0"/>
            <a:endCxn id="120" idx="0"/>
          </p:cNvCxnSpPr>
          <p:nvPr/>
        </p:nvCxnSpPr>
        <p:spPr>
          <a:xfrm rot="16200000" flipV="1">
            <a:off x="6836046" y="2866762"/>
            <a:ext cx="8413" cy="1620240"/>
          </a:xfrm>
          <a:prstGeom prst="curvedConnector3">
            <a:avLst>
              <a:gd name="adj1" fmla="val 9949911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文字方塊 177"/>
          <p:cNvSpPr txBox="1"/>
          <p:nvPr/>
        </p:nvSpPr>
        <p:spPr>
          <a:xfrm>
            <a:off x="7488324" y="3429000"/>
            <a:ext cx="140479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2" name="弧形接點 181"/>
          <p:cNvCxnSpPr>
            <a:stCxn id="156" idx="4"/>
            <a:endCxn id="116" idx="4"/>
          </p:cNvCxnSpPr>
          <p:nvPr/>
        </p:nvCxnSpPr>
        <p:spPr>
          <a:xfrm rot="5400000" flipH="1">
            <a:off x="6389735" y="2960452"/>
            <a:ext cx="8413" cy="2512861"/>
          </a:xfrm>
          <a:prstGeom prst="curvedConnector3">
            <a:avLst>
              <a:gd name="adj1" fmla="val -10982111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文字方塊 185"/>
          <p:cNvSpPr txBox="1"/>
          <p:nvPr/>
        </p:nvSpPr>
        <p:spPr>
          <a:xfrm>
            <a:off x="6192180" y="4905164"/>
            <a:ext cx="490851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[BCD]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橢圓 186"/>
          <p:cNvSpPr/>
          <p:nvPr/>
        </p:nvSpPr>
        <p:spPr>
          <a:xfrm>
            <a:off x="8172460" y="3304728"/>
            <a:ext cx="540000" cy="54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8" name="文字方塊 187"/>
          <p:cNvSpPr txBox="1"/>
          <p:nvPr/>
        </p:nvSpPr>
        <p:spPr>
          <a:xfrm>
            <a:off x="8226460" y="3472136"/>
            <a:ext cx="43200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0, 6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0" name="直線單箭頭接點 189"/>
          <p:cNvCxnSpPr>
            <a:stCxn id="156" idx="7"/>
            <a:endCxn id="187" idx="2"/>
          </p:cNvCxnSpPr>
          <p:nvPr/>
        </p:nvCxnSpPr>
        <p:spPr>
          <a:xfrm flipV="1">
            <a:off x="7841291" y="3574728"/>
            <a:ext cx="331169" cy="1854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文字方塊 190"/>
          <p:cNvSpPr txBox="1"/>
          <p:nvPr/>
        </p:nvSpPr>
        <p:spPr>
          <a:xfrm>
            <a:off x="7848364" y="3475747"/>
            <a:ext cx="216000" cy="20528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3" name="直線單箭頭接點 192"/>
          <p:cNvCxnSpPr>
            <a:stCxn id="156" idx="5"/>
            <a:endCxn id="18" idx="2"/>
          </p:cNvCxnSpPr>
          <p:nvPr/>
        </p:nvCxnSpPr>
        <p:spPr>
          <a:xfrm>
            <a:off x="7841291" y="4142007"/>
            <a:ext cx="331109" cy="2050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文字方塊 193"/>
          <p:cNvSpPr txBox="1"/>
          <p:nvPr/>
        </p:nvSpPr>
        <p:spPr>
          <a:xfrm>
            <a:off x="7848364" y="4272771"/>
            <a:ext cx="23408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6" name="弧形接點 195"/>
          <p:cNvCxnSpPr>
            <a:stCxn id="187" idx="1"/>
            <a:endCxn id="156" idx="7"/>
          </p:cNvCxnSpPr>
          <p:nvPr/>
        </p:nvCxnSpPr>
        <p:spPr>
          <a:xfrm rot="16200000" flipH="1" flipV="1">
            <a:off x="7858236" y="3366864"/>
            <a:ext cx="376360" cy="410250"/>
          </a:xfrm>
          <a:prstGeom prst="curvedConnector3">
            <a:avLst>
              <a:gd name="adj1" fmla="val -329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文字方塊 197"/>
          <p:cNvSpPr txBox="1"/>
          <p:nvPr/>
        </p:nvSpPr>
        <p:spPr>
          <a:xfrm>
            <a:off x="8028384" y="3187812"/>
            <a:ext cx="23408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0" name="弧形接點 199"/>
          <p:cNvCxnSpPr>
            <a:stCxn id="18" idx="3"/>
            <a:endCxn id="156" idx="5"/>
          </p:cNvCxnSpPr>
          <p:nvPr/>
        </p:nvCxnSpPr>
        <p:spPr>
          <a:xfrm rot="5400000" flipH="1">
            <a:off x="7848394" y="4134904"/>
            <a:ext cx="395984" cy="410190"/>
          </a:xfrm>
          <a:prstGeom prst="curvedConnector3">
            <a:avLst>
              <a:gd name="adj1" fmla="val -313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文字方塊 201"/>
          <p:cNvSpPr txBox="1"/>
          <p:nvPr/>
        </p:nvSpPr>
        <p:spPr>
          <a:xfrm>
            <a:off x="8010328" y="4555964"/>
            <a:ext cx="23408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4" name="弧形接點 203"/>
          <p:cNvCxnSpPr>
            <a:stCxn id="187" idx="0"/>
            <a:endCxn id="120" idx="0"/>
          </p:cNvCxnSpPr>
          <p:nvPr/>
        </p:nvCxnSpPr>
        <p:spPr>
          <a:xfrm rot="16200000" flipH="1" flipV="1">
            <a:off x="7052322" y="2282537"/>
            <a:ext cx="367947" cy="2412328"/>
          </a:xfrm>
          <a:prstGeom prst="curvedConnector3">
            <a:avLst>
              <a:gd name="adj1" fmla="val -22780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文字方塊 205"/>
          <p:cNvSpPr txBox="1"/>
          <p:nvPr/>
        </p:nvSpPr>
        <p:spPr>
          <a:xfrm>
            <a:off x="8046332" y="2827772"/>
            <a:ext cx="23408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8" name="弧形接點 207"/>
          <p:cNvCxnSpPr>
            <a:stCxn id="18" idx="4"/>
            <a:endCxn id="120" idx="4"/>
          </p:cNvCxnSpPr>
          <p:nvPr/>
        </p:nvCxnSpPr>
        <p:spPr>
          <a:xfrm rot="5400000" flipH="1">
            <a:off x="7034067" y="3208740"/>
            <a:ext cx="404397" cy="2412268"/>
          </a:xfrm>
          <a:prstGeom prst="curvedConnector3">
            <a:avLst>
              <a:gd name="adj1" fmla="val -7537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文字方塊 211"/>
          <p:cNvSpPr txBox="1"/>
          <p:nvPr/>
        </p:nvSpPr>
        <p:spPr>
          <a:xfrm>
            <a:off x="8010328" y="4822316"/>
            <a:ext cx="234080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6" name="弧形接點 215"/>
          <p:cNvCxnSpPr>
            <a:stCxn id="187" idx="7"/>
            <a:endCxn id="116" idx="0"/>
          </p:cNvCxnSpPr>
          <p:nvPr/>
        </p:nvCxnSpPr>
        <p:spPr>
          <a:xfrm rot="16200000" flipH="1" flipV="1">
            <a:off x="6741012" y="1780308"/>
            <a:ext cx="288866" cy="3495868"/>
          </a:xfrm>
          <a:prstGeom prst="curvedConnector3">
            <a:avLst>
              <a:gd name="adj1" fmla="val -39338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文字方塊 217"/>
          <p:cNvSpPr txBox="1"/>
          <p:nvPr/>
        </p:nvSpPr>
        <p:spPr>
          <a:xfrm>
            <a:off x="7641343" y="2179700"/>
            <a:ext cx="495053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[^AC]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0" name="弧形接點 219"/>
          <p:cNvCxnSpPr>
            <a:stCxn id="18" idx="5"/>
            <a:endCxn id="116" idx="4"/>
          </p:cNvCxnSpPr>
          <p:nvPr/>
        </p:nvCxnSpPr>
        <p:spPr>
          <a:xfrm rot="5400000" flipH="1">
            <a:off x="6722757" y="2627429"/>
            <a:ext cx="325316" cy="3495808"/>
          </a:xfrm>
          <a:prstGeom prst="curvedConnector3">
            <a:avLst>
              <a:gd name="adj1" fmla="val -28782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文字方塊 221"/>
          <p:cNvSpPr txBox="1"/>
          <p:nvPr/>
        </p:nvSpPr>
        <p:spPr>
          <a:xfrm>
            <a:off x="8109420" y="5193196"/>
            <a:ext cx="495053" cy="205184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[^AC]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橢圓 226"/>
          <p:cNvSpPr/>
          <p:nvPr/>
        </p:nvSpPr>
        <p:spPr>
          <a:xfrm>
            <a:off x="6588224" y="4077132"/>
            <a:ext cx="540000" cy="540000"/>
          </a:xfrm>
          <a:prstGeom prst="ellipse">
            <a:avLst/>
          </a:prstGeom>
          <a:noFill/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8" name="橢圓 227"/>
          <p:cNvSpPr/>
          <p:nvPr/>
        </p:nvSpPr>
        <p:spPr>
          <a:xfrm>
            <a:off x="8172400" y="4077072"/>
            <a:ext cx="540000" cy="540000"/>
          </a:xfrm>
          <a:prstGeom prst="ellipse">
            <a:avLst/>
          </a:prstGeom>
          <a:noFill/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9" name="橢圓 228"/>
          <p:cNvSpPr/>
          <p:nvPr/>
        </p:nvSpPr>
        <p:spPr>
          <a:xfrm>
            <a:off x="6588224" y="3300355"/>
            <a:ext cx="540000" cy="540000"/>
          </a:xfrm>
          <a:prstGeom prst="ellipse">
            <a:avLst/>
          </a:prstGeom>
          <a:noFill/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0" name="橢圓 229"/>
          <p:cNvSpPr/>
          <p:nvPr/>
        </p:nvSpPr>
        <p:spPr>
          <a:xfrm>
            <a:off x="8172460" y="3321048"/>
            <a:ext cx="540000" cy="540000"/>
          </a:xfrm>
          <a:prstGeom prst="ellipse">
            <a:avLst/>
          </a:prstGeom>
          <a:noFill/>
          <a:ln w="3810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1" name="文字方塊 230"/>
          <p:cNvSpPr txBox="1"/>
          <p:nvPr/>
        </p:nvSpPr>
        <p:spPr>
          <a:xfrm>
            <a:off x="8234172" y="4251681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文字方塊 231"/>
          <p:cNvSpPr txBox="1"/>
          <p:nvPr/>
        </p:nvSpPr>
        <p:spPr>
          <a:xfrm>
            <a:off x="4932040" y="3852635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文字方塊 232"/>
          <p:cNvSpPr txBox="1"/>
          <p:nvPr/>
        </p:nvSpPr>
        <p:spPr>
          <a:xfrm>
            <a:off x="5824661" y="3868249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文字方塊 233"/>
          <p:cNvSpPr txBox="1"/>
          <p:nvPr/>
        </p:nvSpPr>
        <p:spPr>
          <a:xfrm>
            <a:off x="6652813" y="3465004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文字方塊 234"/>
          <p:cNvSpPr txBox="1"/>
          <p:nvPr/>
        </p:nvSpPr>
        <p:spPr>
          <a:xfrm>
            <a:off x="6652753" y="4257092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" name="文字方塊 235"/>
          <p:cNvSpPr txBox="1"/>
          <p:nvPr/>
        </p:nvSpPr>
        <p:spPr>
          <a:xfrm>
            <a:off x="7442144" y="3855697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文字方塊 236"/>
          <p:cNvSpPr txBox="1"/>
          <p:nvPr/>
        </p:nvSpPr>
        <p:spPr>
          <a:xfrm>
            <a:off x="8234232" y="3479337"/>
            <a:ext cx="432000" cy="20518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TW" sz="1600" i="1" dirty="0" smtClean="0"/>
              <a:t>'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文字方塊 237"/>
          <p:cNvSpPr txBox="1"/>
          <p:nvPr/>
        </p:nvSpPr>
        <p:spPr>
          <a:xfrm>
            <a:off x="1541328" y="5610726"/>
            <a:ext cx="858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(a) NFA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文字方塊 238"/>
          <p:cNvSpPr txBox="1"/>
          <p:nvPr/>
        </p:nvSpPr>
        <p:spPr>
          <a:xfrm>
            <a:off x="6546398" y="5574722"/>
            <a:ext cx="869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(b) DFA</a:t>
            </a:r>
            <a:endParaRPr lang="zh-TW" alt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22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3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0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0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0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07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7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5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9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1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2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6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5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6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6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fill="hold">
                      <p:stCondLst>
                        <p:cond delay="indefinite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6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2" fill="hold">
                      <p:stCondLst>
                        <p:cond delay="indefinite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>
                      <p:stCondLst>
                        <p:cond delay="indefinite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9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40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1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3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4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5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6" fill="hold">
                      <p:stCondLst>
                        <p:cond delay="indefinite"/>
                      </p:stCondLst>
                      <p:childTnLst>
                        <p:par>
                          <p:cTn id="767" fill="hold">
                            <p:stCondLst>
                              <p:cond delay="0"/>
                            </p:stCondLst>
                            <p:childTnLst>
                              <p:par>
                                <p:cTn id="7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9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10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1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6" fill="hold">
                      <p:stCondLst>
                        <p:cond delay="indefinite"/>
                      </p:stCondLst>
                      <p:childTnLst>
                        <p:par>
                          <p:cTn id="817" fill="hold">
                            <p:stCondLst>
                              <p:cond delay="0"/>
                            </p:stCondLst>
                            <p:childTnLst>
                              <p:par>
                                <p:cTn id="81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4" fill="hold">
                      <p:stCondLst>
                        <p:cond delay="indefinite"/>
                      </p:stCondLst>
                      <p:childTnLst>
                        <p:par>
                          <p:cTn id="835" fill="hold">
                            <p:stCondLst>
                              <p:cond delay="0"/>
                            </p:stCondLst>
                            <p:childTnLst>
                              <p:par>
                                <p:cTn id="8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2" grpId="0"/>
      <p:bldP spid="72" grpId="1"/>
      <p:bldP spid="72" grpId="2"/>
      <p:bldP spid="72" grpId="3"/>
      <p:bldP spid="72" grpId="4"/>
      <p:bldP spid="72" grpId="5"/>
      <p:bldP spid="72" grpId="6"/>
      <p:bldP spid="72" grpId="7"/>
      <p:bldP spid="72" grpId="8"/>
      <p:bldP spid="72" grpId="9"/>
      <p:bldP spid="73" grpId="0"/>
      <p:bldP spid="73" grpId="1"/>
      <p:bldP spid="73" grpId="2"/>
      <p:bldP spid="73" grpId="3"/>
      <p:bldP spid="73" grpId="4"/>
      <p:bldP spid="73" grpId="5"/>
      <p:bldP spid="73" grpId="6"/>
      <p:bldP spid="73" grpId="7"/>
      <p:bldP spid="73" grpId="8"/>
      <p:bldP spid="73" grpId="9"/>
      <p:bldP spid="73" grpId="10"/>
      <p:bldP spid="73" grpId="11"/>
      <p:bldP spid="74" grpId="0"/>
      <p:bldP spid="74" grpId="1"/>
      <p:bldP spid="74" grpId="2"/>
      <p:bldP spid="74" grpId="3"/>
      <p:bldP spid="74" grpId="4"/>
      <p:bldP spid="74" grpId="5"/>
      <p:bldP spid="74" grpId="6"/>
      <p:bldP spid="74" grpId="7"/>
      <p:bldP spid="74" grpId="8"/>
      <p:bldP spid="74" grpId="9"/>
      <p:bldP spid="74" grpId="10"/>
      <p:bldP spid="74" grpId="11"/>
      <p:bldP spid="76" grpId="0"/>
      <p:bldP spid="76" grpId="1"/>
      <p:bldP spid="76" grpId="2"/>
      <p:bldP spid="76" grpId="3"/>
      <p:bldP spid="76" grpId="4"/>
      <p:bldP spid="76" grpId="5"/>
      <p:bldP spid="76" grpId="6"/>
      <p:bldP spid="76" grpId="7"/>
      <p:bldP spid="76" grpId="8"/>
      <p:bldP spid="76" grpId="9"/>
      <p:bldP spid="77" grpId="0"/>
      <p:bldP spid="77" grpId="1"/>
      <p:bldP spid="77" grpId="2"/>
      <p:bldP spid="77" grpId="3"/>
      <p:bldP spid="77" grpId="4"/>
      <p:bldP spid="77" grpId="5"/>
      <p:bldP spid="77" grpId="6"/>
      <p:bldP spid="77" grpId="7"/>
      <p:bldP spid="77" grpId="8"/>
      <p:bldP spid="77" grpId="9"/>
      <p:bldP spid="78" grpId="0"/>
      <p:bldP spid="78" grpId="1"/>
      <p:bldP spid="78" grpId="2"/>
      <p:bldP spid="78" grpId="3"/>
      <p:bldP spid="78" grpId="4"/>
      <p:bldP spid="78" grpId="5"/>
      <p:bldP spid="78" grpId="6"/>
      <p:bldP spid="78" grpId="7"/>
      <p:bldP spid="78" grpId="8"/>
      <p:bldP spid="79" grpId="0"/>
      <p:bldP spid="79" grpId="1"/>
      <p:bldP spid="79" grpId="2"/>
      <p:bldP spid="79" grpId="3"/>
      <p:bldP spid="79" grpId="4"/>
      <p:bldP spid="79" grpId="5"/>
      <p:bldP spid="79" grpId="6"/>
      <p:bldP spid="79" grpId="7"/>
      <p:bldP spid="88" grpId="0"/>
      <p:bldP spid="88" grpId="1"/>
      <p:bldP spid="95" grpId="0"/>
      <p:bldP spid="95" grpId="1"/>
      <p:bldP spid="75" grpId="0"/>
      <p:bldP spid="75" grpId="1"/>
      <p:bldP spid="94" grpId="0"/>
      <p:bldP spid="94" grpId="1"/>
      <p:bldP spid="107" grpId="0"/>
      <p:bldP spid="107" grpId="1"/>
      <p:bldP spid="6" grpId="0"/>
      <p:bldP spid="118" grpId="0"/>
      <p:bldP spid="18" grpId="0" animBg="1"/>
      <p:bldP spid="18" grpId="1" animBg="1"/>
      <p:bldP spid="32" grpId="0"/>
      <p:bldP spid="116" grpId="0" animBg="1"/>
      <p:bldP spid="117" grpId="0"/>
      <p:bldP spid="120" grpId="0" animBg="1"/>
      <p:bldP spid="121" grpId="0"/>
      <p:bldP spid="122" grpId="0"/>
      <p:bldP spid="123" grpId="0"/>
      <p:bldP spid="123" grpId="1"/>
      <p:bldP spid="123" grpId="2"/>
      <p:bldP spid="123" grpId="3"/>
      <p:bldP spid="123" grpId="4"/>
      <p:bldP spid="123" grpId="5"/>
      <p:bldP spid="123" grpId="6"/>
      <p:bldP spid="123" grpId="7"/>
      <p:bldP spid="123" grpId="8"/>
      <p:bldP spid="123" grpId="9"/>
      <p:bldP spid="123" grpId="10"/>
      <p:bldP spid="123" grpId="11"/>
      <p:bldP spid="123" grpId="12"/>
      <p:bldP spid="123" grpId="13"/>
      <p:bldP spid="123" grpId="14"/>
      <p:bldP spid="123" grpId="15"/>
      <p:bldP spid="124" grpId="0"/>
      <p:bldP spid="124" grpId="1"/>
      <p:bldP spid="125" grpId="0"/>
      <p:bldP spid="125" grpId="1"/>
      <p:bldP spid="126" grpId="0"/>
      <p:bldP spid="129" grpId="0"/>
      <p:bldP spid="130" grpId="0" animBg="1"/>
      <p:bldP spid="130" grpId="1" animBg="1"/>
      <p:bldP spid="130" grpId="2" animBg="1"/>
      <p:bldP spid="131" grpId="0"/>
      <p:bldP spid="135" grpId="0" animBg="1"/>
      <p:bldP spid="135" grpId="1" animBg="1"/>
      <p:bldP spid="136" grpId="0"/>
      <p:bldP spid="139" grpId="0"/>
      <p:bldP spid="140" grpId="0"/>
      <p:bldP spid="144" grpId="0"/>
      <p:bldP spid="144" grpId="1"/>
      <p:bldP spid="145" grpId="0"/>
      <p:bldP spid="149" grpId="0"/>
      <p:bldP spid="155" grpId="0"/>
      <p:bldP spid="155" grpId="1"/>
      <p:bldP spid="156" grpId="0" animBg="1"/>
      <p:bldP spid="157" grpId="0"/>
      <p:bldP spid="161" grpId="0"/>
      <p:bldP spid="162" grpId="0"/>
      <p:bldP spid="165" grpId="0"/>
      <p:bldP spid="169" grpId="0"/>
      <p:bldP spid="174" grpId="0"/>
      <p:bldP spid="178" grpId="0"/>
      <p:bldP spid="186" grpId="0"/>
      <p:bldP spid="187" grpId="0" animBg="1"/>
      <p:bldP spid="187" grpId="1" animBg="1"/>
      <p:bldP spid="188" grpId="0"/>
      <p:bldP spid="191" grpId="0"/>
      <p:bldP spid="194" grpId="0"/>
      <p:bldP spid="198" grpId="0"/>
      <p:bldP spid="202" grpId="0"/>
      <p:bldP spid="206" grpId="0"/>
      <p:bldP spid="212" grpId="0"/>
      <p:bldP spid="218" grpId="0"/>
      <p:bldP spid="222" grpId="0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: (AB|CD)E</a:t>
            </a:r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grpSp>
        <p:nvGrpSpPr>
          <p:cNvPr id="42" name="群組 41"/>
          <p:cNvGrpSpPr/>
          <p:nvPr/>
        </p:nvGrpSpPr>
        <p:grpSpPr>
          <a:xfrm>
            <a:off x="719572" y="3789040"/>
            <a:ext cx="1836164" cy="2089745"/>
            <a:chOff x="1187624" y="1735259"/>
            <a:chExt cx="1836164" cy="2089745"/>
          </a:xfrm>
        </p:grpSpPr>
        <p:sp>
          <p:nvSpPr>
            <p:cNvPr id="6" name="橢圓 5"/>
            <p:cNvSpPr/>
            <p:nvPr/>
          </p:nvSpPr>
          <p:spPr>
            <a:xfrm>
              <a:off x="2231780" y="1735259"/>
              <a:ext cx="360000" cy="360000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1774176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|</a:t>
              </a:r>
              <a:endParaRPr lang="zh-TW" altLang="en-US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2663788" y="23573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*</a:t>
              </a:r>
              <a:endParaRPr lang="zh-TW" altLang="en-US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20705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475636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．</a:t>
              </a:r>
              <a:endParaRPr lang="zh-TW" altLang="en-US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1187624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1583668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</a:t>
              </a:r>
              <a:endParaRPr lang="zh-TW" altLang="en-US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1979712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375756" y="346500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D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2663788" y="288586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</a:t>
              </a:r>
              <a:endParaRPr lang="zh-TW" altLang="en-US" dirty="0"/>
            </a:p>
          </p:txBody>
        </p:sp>
        <p:cxnSp>
          <p:nvCxnSpPr>
            <p:cNvPr id="21" name="直線單箭頭接點 20"/>
            <p:cNvCxnSpPr>
              <a:stCxn id="6" idx="3"/>
              <a:endCxn id="10" idx="0"/>
            </p:cNvCxnSpPr>
            <p:nvPr/>
          </p:nvCxnSpPr>
          <p:spPr>
            <a:xfrm flipH="1">
              <a:off x="1954176" y="2042538"/>
              <a:ext cx="330325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6" idx="5"/>
              <a:endCxn id="11" idx="0"/>
            </p:cNvCxnSpPr>
            <p:nvPr/>
          </p:nvCxnSpPr>
          <p:spPr>
            <a:xfrm>
              <a:off x="2539059" y="2042538"/>
              <a:ext cx="304729" cy="3147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10" idx="3"/>
            </p:cNvCxnSpPr>
            <p:nvPr/>
          </p:nvCxnSpPr>
          <p:spPr>
            <a:xfrm flipH="1">
              <a:off x="1655636" y="2664583"/>
              <a:ext cx="17126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10" idx="5"/>
              <a:endCxn id="12" idx="0"/>
            </p:cNvCxnSpPr>
            <p:nvPr/>
          </p:nvCxnSpPr>
          <p:spPr>
            <a:xfrm>
              <a:off x="2081455" y="2664583"/>
              <a:ext cx="169081" cy="2212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1" idx="4"/>
              <a:endCxn id="19" idx="0"/>
            </p:cNvCxnSpPr>
            <p:nvPr/>
          </p:nvCxnSpPr>
          <p:spPr>
            <a:xfrm>
              <a:off x="2843788" y="2717304"/>
              <a:ext cx="0" cy="1685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>
              <a:stCxn id="14" idx="3"/>
              <a:endCxn id="15" idx="0"/>
            </p:cNvCxnSpPr>
            <p:nvPr/>
          </p:nvCxnSpPr>
          <p:spPr>
            <a:xfrm flipH="1">
              <a:off x="1367624" y="3193145"/>
              <a:ext cx="160733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16" idx="0"/>
            </p:cNvCxnSpPr>
            <p:nvPr/>
          </p:nvCxnSpPr>
          <p:spPr>
            <a:xfrm>
              <a:off x="1655636" y="3245866"/>
              <a:ext cx="108032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2" idx="4"/>
              <a:endCxn id="17" idx="0"/>
            </p:cNvCxnSpPr>
            <p:nvPr/>
          </p:nvCxnSpPr>
          <p:spPr>
            <a:xfrm flipH="1">
              <a:off x="2159712" y="3245866"/>
              <a:ext cx="90824" cy="2191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12" idx="5"/>
              <a:endCxn id="18" idx="0"/>
            </p:cNvCxnSpPr>
            <p:nvPr/>
          </p:nvCxnSpPr>
          <p:spPr>
            <a:xfrm>
              <a:off x="2377815" y="3193145"/>
              <a:ext cx="177941" cy="2718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內容版面配置區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598043"/>
              </p:ext>
            </p:extLst>
          </p:nvPr>
        </p:nvGraphicFramePr>
        <p:xfrm>
          <a:off x="4391980" y="4941168"/>
          <a:ext cx="4068452" cy="999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99988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If 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= ‘|’(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) </a:t>
                      </a:r>
                      <a:r>
                        <a:rPr lang="en-US" altLang="zh-TW" baseline="0" dirty="0" smtClean="0"/>
                        <a:t>OR </a:t>
                      </a:r>
                      <a:r>
                        <a:rPr lang="en-US" altLang="zh-TW" i="1" dirty="0" smtClean="0"/>
                        <a:t>v</a:t>
                      </a:r>
                      <a:r>
                        <a:rPr lang="en-US" altLang="zh-TW" baseline="0" dirty="0" smtClean="0"/>
                        <a:t> = ‘</a:t>
                      </a:r>
                      <a:r>
                        <a:rPr lang="zh-TW" altLang="en-US" baseline="0" dirty="0" smtClean="0"/>
                        <a:t>．</a:t>
                      </a:r>
                      <a:r>
                        <a:rPr lang="en-US" altLang="zh-TW" baseline="0" dirty="0" smtClean="0"/>
                        <a:t>’(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l</a:t>
                      </a:r>
                      <a:r>
                        <a:rPr lang="en-US" altLang="zh-TW" i="1" baseline="0" dirty="0" smtClean="0"/>
                        <a:t>, 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baseline="0" dirty="0" smtClean="0"/>
                        <a:t>) Then</a:t>
                      </a: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baseline="0" dirty="0" smtClean="0">
                          <a:solidFill>
                            <a:srgbClr val="FF0000"/>
                          </a:solidFill>
                        </a:rPr>
                        <a:t> &lt;= </a:t>
                      </a:r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</a:rPr>
                        <a:t>Glushkov_variables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altLang="zh-TW" i="1" baseline="0" dirty="0" err="1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altLang="zh-TW" sz="900" i="1" baseline="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n-US" altLang="zh-TW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zh-TW" i="1" dirty="0" err="1" smtClean="0">
                          <a:solidFill>
                            <a:srgbClr val="FF0000"/>
                          </a:solidFill>
                        </a:rPr>
                        <a:t>lpos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TW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baseline="0" dirty="0" smtClean="0"/>
                        <a:t>        </a:t>
                      </a:r>
                      <a:r>
                        <a:rPr lang="en-US" altLang="zh-TW" i="1" baseline="0" dirty="0" err="1" smtClean="0"/>
                        <a:t>lpos</a:t>
                      </a:r>
                      <a:r>
                        <a:rPr lang="en-US" altLang="zh-TW" baseline="0" dirty="0" smtClean="0"/>
                        <a:t> &lt;= </a:t>
                      </a:r>
                      <a:r>
                        <a:rPr lang="en-US" altLang="zh-TW" dirty="0" err="1" smtClean="0"/>
                        <a:t>Glushkov_variables</a:t>
                      </a:r>
                      <a:r>
                        <a:rPr lang="en-US" altLang="zh-TW" dirty="0" smtClean="0"/>
                        <a:t> (</a:t>
                      </a:r>
                      <a:r>
                        <a:rPr lang="en-US" altLang="zh-TW" i="1" baseline="0" dirty="0" err="1" smtClean="0"/>
                        <a:t>v</a:t>
                      </a:r>
                      <a:r>
                        <a:rPr lang="en-US" altLang="zh-TW" sz="900" i="1" baseline="0" dirty="0" err="1" smtClean="0"/>
                        <a:t>r</a:t>
                      </a:r>
                      <a:r>
                        <a:rPr lang="en-US" altLang="zh-TW" i="1" dirty="0" smtClean="0"/>
                        <a:t>, </a:t>
                      </a:r>
                      <a:r>
                        <a:rPr lang="en-US" altLang="zh-TW" i="1" dirty="0" err="1" smtClean="0"/>
                        <a:t>lpos</a:t>
                      </a:r>
                      <a:r>
                        <a:rPr lang="en-US" altLang="zh-TW" dirty="0" smtClean="0"/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橢圓 47"/>
          <p:cNvSpPr/>
          <p:nvPr/>
        </p:nvSpPr>
        <p:spPr>
          <a:xfrm>
            <a:off x="1304868" y="2384884"/>
            <a:ext cx="360000" cy="36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9962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LittleSister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61284</TotalTime>
  <Words>3112</Words>
  <Application>Microsoft Office PowerPoint</Application>
  <PresentationFormat>如螢幕大小 (4:3)</PresentationFormat>
  <Paragraphs>1138</Paragraphs>
  <Slides>32</Slides>
  <Notes>3</Notes>
  <HiddenSlides>24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Studio</vt:lpstr>
      <vt:lpstr>Glushkov NFA</vt:lpstr>
      <vt:lpstr>Outline</vt:lpstr>
      <vt:lpstr>Introduction</vt:lpstr>
      <vt:lpstr>Definitions</vt:lpstr>
      <vt:lpstr>Definitions (Cont.)</vt:lpstr>
      <vt:lpstr>PowerPoint 簡報</vt:lpstr>
      <vt:lpstr>Constructing Procedure – Glushkov</vt:lpstr>
      <vt:lpstr>Constructing Procedure – NFA2DFA</vt:lpstr>
      <vt:lpstr>Example : (AB|CD)E*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  <vt:lpstr>Example : (AB|CD)E* (Cont.)</vt:lpstr>
    </vt:vector>
  </TitlesOfParts>
  <Company>mediahome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Littlesister</cp:lastModifiedBy>
  <cp:revision>2318</cp:revision>
  <dcterms:created xsi:type="dcterms:W3CDTF">2004-07-16T19:12:18Z</dcterms:created>
  <dcterms:modified xsi:type="dcterms:W3CDTF">2014-08-25T02:26:01Z</dcterms:modified>
</cp:coreProperties>
</file>