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12192000" cy="6858000"/>
  <p:notesSz cx="9874250" cy="6797675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2">
          <p15:clr>
            <a:srgbClr val="A4A3A4"/>
          </p15:clr>
        </p15:guide>
        <p15:guide id="2" pos="311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2142"/>
        <p:guide pos="311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304800" y="381000"/>
            <a:ext cx="11582400" cy="5638800"/>
          </a:xfrm>
          <a:prstGeom prst="roundRect">
            <a:avLst>
              <a:gd name="adj" fmla="val 7912"/>
            </a:avLst>
          </a:pr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kumimoji="0" lang="zh-TW" altLang="zh-TW" sz="2400">
              <a:latin typeface="Times New Roman" pitchFamily="18" charset="0"/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white">
          <a:xfrm>
            <a:off x="436034" y="488950"/>
            <a:ext cx="11247967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kumimoji="0" lang="zh-TW" altLang="zh-TW" sz="2400">
              <a:latin typeface="Times New Roman" pitchFamily="18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blackWhite">
          <a:xfrm>
            <a:off x="1828800" y="3338513"/>
            <a:ext cx="8534400" cy="2286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080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kumimoji="0" lang="zh-TW" altLang="zh-TW"/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914400" y="857250"/>
            <a:ext cx="10363200" cy="2266950"/>
          </a:xfrm>
        </p:spPr>
        <p:txBody>
          <a:bodyPr anchor="ctr" anchorCtr="1"/>
          <a:lstStyle>
            <a:lvl1pPr algn="ctr">
              <a:defRPr sz="4100" i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10035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336800" y="3567113"/>
            <a:ext cx="7213600" cy="1905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3300"/>
            </a:lvl1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EEB4A-837F-49A6-B673-BC26A4192022}" type="datetime1">
              <a:rPr lang="zh-TW" altLang="en-US"/>
              <a:pPr>
                <a:defRPr/>
              </a:pPr>
              <a:t>2017/12/23</a:t>
            </a:fld>
            <a:endParaRPr lang="en-US" altLang="zh-TW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790952" y="6308725"/>
            <a:ext cx="5378449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National Cheng Kung University CSIE Computer &amp; Internet Architecture Lab 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144000" y="6308725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6AA98F-05D8-44A8-9759-475B8088B8DB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B2E35E-D90F-4D83-B0CD-BBE9C6575D54}" type="datetime1">
              <a:rPr lang="zh-TW" altLang="en-US"/>
              <a:pPr>
                <a:defRPr/>
              </a:pPr>
              <a:t>2017/12/23</a:t>
            </a:fld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Computer &amp; Internet Architecture Lab</a:t>
            </a:r>
          </a:p>
          <a:p>
            <a:pPr>
              <a:defRPr/>
            </a:pPr>
            <a:r>
              <a:rPr lang="en-US" altLang="zh-TW"/>
              <a:t>CSIE, National Cheng Kung University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152D30-0AE7-42A3-B1E7-A1874917EA8D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12200" y="549276"/>
            <a:ext cx="2565400" cy="53943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1016000" y="549276"/>
            <a:ext cx="7493000" cy="5394325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AC67E-EAB6-4956-B8AE-B6521676F9E0}" type="datetime1">
              <a:rPr lang="zh-TW" altLang="en-US"/>
              <a:pPr>
                <a:defRPr/>
              </a:pPr>
              <a:t>2017/12/23</a:t>
            </a:fld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Computer &amp; Internet Architecture Lab</a:t>
            </a:r>
          </a:p>
          <a:p>
            <a:pPr>
              <a:defRPr/>
            </a:pPr>
            <a:r>
              <a:rPr lang="en-US" altLang="zh-TW"/>
              <a:t>CSIE, National Cheng Kung University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27A223-2DA6-4EBF-8107-7051207CD747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16000" y="549275"/>
            <a:ext cx="10261600" cy="592138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1016000" y="1412876"/>
            <a:ext cx="5029200" cy="4530725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48400" y="1412876"/>
            <a:ext cx="5029200" cy="4530725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961526-E49D-4E81-A6CE-EBD204B44E1D}" type="datetime1">
              <a:rPr lang="zh-TW" altLang="en-US"/>
              <a:pPr>
                <a:defRPr/>
              </a:pPr>
              <a:t>2017/12/23</a:t>
            </a:fld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Computer &amp; Internet Architecture Lab</a:t>
            </a:r>
          </a:p>
          <a:p>
            <a:pPr>
              <a:defRPr/>
            </a:pPr>
            <a:r>
              <a:rPr lang="en-US" altLang="zh-TW"/>
              <a:t>CSIE, National Cheng Kung University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D29E2D-6B4F-4CD3-A3D3-C4E701E0407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標題及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16000" y="549275"/>
            <a:ext cx="10261600" cy="592138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表格版面配置區 2"/>
          <p:cNvSpPr>
            <a:spLocks noGrp="1"/>
          </p:cNvSpPr>
          <p:nvPr>
            <p:ph type="tbl" idx="1"/>
          </p:nvPr>
        </p:nvSpPr>
        <p:spPr>
          <a:xfrm>
            <a:off x="1016000" y="1412876"/>
            <a:ext cx="10261600" cy="4530725"/>
          </a:xfrm>
        </p:spPr>
        <p:txBody>
          <a:bodyPr/>
          <a:lstStyle/>
          <a:p>
            <a:pPr lvl="0"/>
            <a:r>
              <a:rPr lang="zh-TW" altLang="en-US" noProof="0" smtClean="0"/>
              <a:t>按一下圖示以新增表格</a:t>
            </a:r>
            <a:endParaRPr lang="zh-TW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32347E-8533-4D5D-9307-04648A9487D3}" type="datetime1">
              <a:rPr lang="zh-TW" altLang="en-US"/>
              <a:pPr>
                <a:defRPr/>
              </a:pPr>
              <a:t>2017/12/23</a:t>
            </a:fld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Computer &amp; Internet Architecture Lab</a:t>
            </a:r>
          </a:p>
          <a:p>
            <a:pPr>
              <a:defRPr/>
            </a:pPr>
            <a:r>
              <a:rPr lang="en-US" altLang="zh-TW"/>
              <a:t>CSIE, National Cheng Kung University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2B1232-DF00-448C-ACCD-8843BA4DAAA1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200">
                <a:latin typeface="+mn-lt"/>
              </a:defRPr>
            </a:lvl1pPr>
          </a:lstStyle>
          <a:p>
            <a:pPr lvl="0"/>
            <a:r>
              <a:rPr lang="zh-TW" altLang="en-US" dirty="0" smtClean="0"/>
              <a:t>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7408" y="6308725"/>
            <a:ext cx="27432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6B8756-D039-4654-B67B-236A94C2B8EC}" type="datetime1">
              <a:rPr lang="zh-TW" altLang="en-US"/>
              <a:pPr>
                <a:defRPr/>
              </a:pPr>
              <a:t>2017/12/23</a:t>
            </a:fld>
            <a:endParaRPr lang="en-US" altLang="zh-TW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599723" y="6320172"/>
            <a:ext cx="5281083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dirty="0"/>
              <a:t>Computer &amp; Internet Architecture Lab</a:t>
            </a:r>
          </a:p>
          <a:p>
            <a:pPr>
              <a:defRPr/>
            </a:pPr>
            <a:r>
              <a:rPr lang="en-US" altLang="zh-TW" dirty="0"/>
              <a:t>CSIE, National Cheng Kung University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F3F63C-EE3D-4A67-9BE8-F52E6A2DE31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42D7D3-D90F-4FA7-85EA-0085D9F9F68E}" type="datetime1">
              <a:rPr lang="zh-TW" altLang="en-US"/>
              <a:pPr>
                <a:defRPr/>
              </a:pPr>
              <a:t>2017/12/23</a:t>
            </a:fld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Computer &amp; Internet Architecture Lab</a:t>
            </a:r>
          </a:p>
          <a:p>
            <a:pPr>
              <a:defRPr/>
            </a:pPr>
            <a:r>
              <a:rPr lang="en-US" altLang="zh-TW"/>
              <a:t>CSIE, National Cheng Kung University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A1F8A9-F018-403C-95E5-B930BC7EB062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016000" y="1412876"/>
            <a:ext cx="50292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48400" y="1412876"/>
            <a:ext cx="50292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0AF0F4-2DE8-4136-BAAA-B37B064CB51A}" type="datetime1">
              <a:rPr lang="zh-TW" altLang="en-US"/>
              <a:pPr>
                <a:defRPr/>
              </a:pPr>
              <a:t>2017/12/23</a:t>
            </a:fld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Computer &amp; Internet Architecture Lab</a:t>
            </a:r>
          </a:p>
          <a:p>
            <a:pPr>
              <a:defRPr/>
            </a:pPr>
            <a:r>
              <a:rPr lang="en-US" altLang="zh-TW"/>
              <a:t>CSIE, National Cheng Kung University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7D8956-5698-4235-87A2-43FFF884C16C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985ADF-9CBB-459F-AF59-0FFDF81DA190}" type="datetime1">
              <a:rPr lang="zh-TW" altLang="en-US"/>
              <a:pPr>
                <a:defRPr/>
              </a:pPr>
              <a:t>2017/12/23</a:t>
            </a:fld>
            <a:endParaRPr lang="en-US" altLang="zh-TW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Computer &amp; Internet Architecture Lab</a:t>
            </a:r>
          </a:p>
          <a:p>
            <a:pPr>
              <a:defRPr/>
            </a:pPr>
            <a:r>
              <a:rPr lang="en-US" altLang="zh-TW"/>
              <a:t>CSIE, National Cheng Kung University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DE3430-33CF-497A-B2AB-4A94C5B3686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19403" y="6308725"/>
            <a:ext cx="27432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E6EDF2-D4BD-47D7-9130-8FC2052C6EDB}" type="datetime1">
              <a:rPr lang="zh-TW" altLang="en-US"/>
              <a:pPr>
                <a:defRPr/>
              </a:pPr>
              <a:t>2017/12/23</a:t>
            </a:fld>
            <a:endParaRPr lang="en-US" altLang="zh-TW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599723" y="6320172"/>
            <a:ext cx="5281083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Computer &amp; Internet Architecture Lab</a:t>
            </a:r>
          </a:p>
          <a:p>
            <a:pPr>
              <a:defRPr/>
            </a:pPr>
            <a:r>
              <a:rPr lang="en-US" altLang="zh-TW"/>
              <a:t>CSIE, National Cheng Kung University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22683A-7018-4BAB-8721-AD6325F5AF93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11EAFE-E229-428A-9344-861A6FE10076}" type="datetime1">
              <a:rPr lang="zh-TW" altLang="en-US"/>
              <a:pPr>
                <a:defRPr/>
              </a:pPr>
              <a:t>2017/12/23</a:t>
            </a:fld>
            <a:endParaRPr lang="en-US" altLang="zh-TW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Computer &amp; Internet Architecture Lab</a:t>
            </a:r>
          </a:p>
          <a:p>
            <a:pPr>
              <a:defRPr/>
            </a:pPr>
            <a:r>
              <a:rPr lang="en-US" altLang="zh-TW"/>
              <a:t>CSIE, National Cheng Kung University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11572C-5C2E-49A2-965C-7CB8B2360B43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6B20FA-DD94-413D-B82E-528B523AE877}" type="datetime1">
              <a:rPr lang="zh-TW" altLang="en-US"/>
              <a:pPr>
                <a:defRPr/>
              </a:pPr>
              <a:t>2017/12/23</a:t>
            </a:fld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Computer &amp; Internet Architecture Lab</a:t>
            </a:r>
          </a:p>
          <a:p>
            <a:pPr>
              <a:defRPr/>
            </a:pPr>
            <a:r>
              <a:rPr lang="en-US" altLang="zh-TW"/>
              <a:t>CSIE, National Cheng Kung University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7F71D9-75DE-4C83-A83F-0AED518840B1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TW" altLang="en-US" noProof="0" smtClean="0"/>
              <a:t>按一下圖示以新增圖片</a:t>
            </a:r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0AE51-52AB-4210-ACC9-678CAB4E789C}" type="datetime1">
              <a:rPr lang="zh-TW" altLang="en-US"/>
              <a:pPr>
                <a:defRPr/>
              </a:pPr>
              <a:t>2017/12/23</a:t>
            </a:fld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Computer &amp; Internet Architecture Lab</a:t>
            </a:r>
          </a:p>
          <a:p>
            <a:pPr>
              <a:defRPr/>
            </a:pPr>
            <a:r>
              <a:rPr lang="en-US" altLang="zh-TW"/>
              <a:t>CSIE, National Cheng Kung University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72CD28-92F7-4E71-AC93-D23BD4717A2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16000" y="549275"/>
            <a:ext cx="10261600" cy="59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dirty="0" smtClean="0"/>
              <a:t>按一下以編輯母片標題樣式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16000" y="1412876"/>
            <a:ext cx="10261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dirty="0" smtClean="0"/>
              <a:t>按一下以編輯母片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16000" y="6308725"/>
            <a:ext cx="274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Arial" charset="0"/>
              </a:defRPr>
            </a:lvl1pPr>
          </a:lstStyle>
          <a:p>
            <a:pPr>
              <a:defRPr/>
            </a:pPr>
            <a:fld id="{9DAE4238-3A07-464A-8BD3-BA5F6D62104E}" type="datetime1">
              <a:rPr lang="zh-TW" altLang="en-US"/>
              <a:pPr>
                <a:defRPr/>
              </a:pPr>
              <a:t>2017/12/23</a:t>
            </a:fld>
            <a:endParaRPr lang="en-US" altLang="zh-TW"/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76184" y="6273800"/>
            <a:ext cx="528108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Arial" charset="0"/>
              </a:defRPr>
            </a:lvl1pPr>
          </a:lstStyle>
          <a:p>
            <a:pPr>
              <a:defRPr/>
            </a:pPr>
            <a:r>
              <a:rPr lang="en-US" altLang="zh-TW"/>
              <a:t>Computer &amp; Internet Architecture Lab</a:t>
            </a:r>
          </a:p>
          <a:p>
            <a:pPr>
              <a:defRPr/>
            </a:pPr>
            <a:r>
              <a:rPr lang="en-US" altLang="zh-TW"/>
              <a:t>CSIE, National Cheng Kung University</a:t>
            </a:r>
          </a:p>
        </p:txBody>
      </p:sp>
      <p:sp>
        <p:nvSpPr>
          <p:cNvPr id="993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560051" y="6308725"/>
            <a:ext cx="131868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Arial" charset="0"/>
              </a:defRPr>
            </a:lvl1pPr>
          </a:lstStyle>
          <a:p>
            <a:pPr>
              <a:defRPr/>
            </a:pPr>
            <a:fld id="{7EA6CC49-A81B-4B85-B434-D76FD2EC00E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  <p:grpSp>
        <p:nvGrpSpPr>
          <p:cNvPr id="1031" name="Group 10"/>
          <p:cNvGrpSpPr>
            <a:grpSpLocks/>
          </p:cNvGrpSpPr>
          <p:nvPr/>
        </p:nvGrpSpPr>
        <p:grpSpPr bwMode="auto">
          <a:xfrm>
            <a:off x="224368" y="212725"/>
            <a:ext cx="11764433" cy="6096000"/>
            <a:chOff x="106" y="28"/>
            <a:chExt cx="5558" cy="3840"/>
          </a:xfrm>
        </p:grpSpPr>
        <p:sp>
          <p:nvSpPr>
            <p:cNvPr id="1032" name="AutoShape 8"/>
            <p:cNvSpPr>
              <a:spLocks noChangeArrowheads="1"/>
            </p:cNvSpPr>
            <p:nvPr/>
          </p:nvSpPr>
          <p:spPr bwMode="auto">
            <a:xfrm>
              <a:off x="106" y="28"/>
              <a:ext cx="5558" cy="3840"/>
            </a:xfrm>
            <a:prstGeom prst="roundRect">
              <a:avLst>
                <a:gd name="adj" fmla="val 11046"/>
              </a:avLst>
            </a:prstGeom>
            <a:noFill/>
            <a:ln w="2857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kumimoji="0" lang="zh-TW" altLang="zh-TW" sz="2400">
                <a:latin typeface="Times New Roman" pitchFamily="18" charset="0"/>
              </a:endParaRPr>
            </a:p>
          </p:txBody>
        </p:sp>
        <p:sp>
          <p:nvSpPr>
            <p:cNvPr id="1033" name="Line 9"/>
            <p:cNvSpPr>
              <a:spLocks noChangeShapeType="1"/>
            </p:cNvSpPr>
            <p:nvPr/>
          </p:nvSpPr>
          <p:spPr bwMode="auto">
            <a:xfrm>
              <a:off x="480" y="709"/>
              <a:ext cx="4848" cy="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zh-TW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74" r:id="rId2"/>
    <p:sldLayoutId id="2147483875" r:id="rId3"/>
    <p:sldLayoutId id="2147483876" r:id="rId4"/>
    <p:sldLayoutId id="2147483877" r:id="rId5"/>
    <p:sldLayoutId id="2147483878" r:id="rId6"/>
    <p:sldLayoutId id="2147483879" r:id="rId7"/>
    <p:sldLayoutId id="2147483880" r:id="rId8"/>
    <p:sldLayoutId id="2147483881" r:id="rId9"/>
    <p:sldLayoutId id="2147483882" r:id="rId10"/>
    <p:sldLayoutId id="2147483883" r:id="rId11"/>
    <p:sldLayoutId id="2147483884" r:id="rId12"/>
    <p:sldLayoutId id="2147483885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 Black" pitchFamily="34" charset="0"/>
          <a:ea typeface="新細明體" pitchFamily="18" charset="-12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 Black" pitchFamily="34" charset="0"/>
          <a:ea typeface="新細明體" pitchFamily="18" charset="-12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 Black" pitchFamily="34" charset="0"/>
          <a:ea typeface="新細明體" pitchFamily="18" charset="-12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 Black" pitchFamily="34" charset="0"/>
          <a:ea typeface="新細明體" pitchFamily="18" charset="-12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 Black" pitchFamily="34" charset="0"/>
          <a:ea typeface="新細明體" pitchFamily="18" charset="-12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 Black" pitchFamily="34" charset="0"/>
          <a:ea typeface="新細明體" pitchFamily="18" charset="-12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 Black" pitchFamily="34" charset="0"/>
          <a:ea typeface="新細明體" pitchFamily="18" charset="-12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 Black" pitchFamily="34" charset="0"/>
          <a:ea typeface="新細明體" pitchFamily="18" charset="-12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l"/>
        <a:defRPr kumimoji="1"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kumimoji="1" sz="26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kumimoji="1" sz="22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sz="2800" i="0" dirty="0"/>
              <a:t/>
            </a:r>
            <a:br>
              <a:rPr lang="zh-TW" altLang="en-US" sz="2800" i="0" dirty="0"/>
            </a:br>
            <a:r>
              <a:rPr lang="en-US" altLang="zh-TW" sz="2800" i="0" dirty="0"/>
              <a:t> </a:t>
            </a:r>
            <a:r>
              <a:rPr lang="en-US" altLang="zh-TW" sz="2800" b="1" i="0" dirty="0"/>
              <a:t>C Language Programming: Homework #9 </a:t>
            </a:r>
            <a:r>
              <a:rPr lang="en-US" altLang="zh-TW" sz="2800" b="1" i="0" dirty="0" smtClean="0"/>
              <a:t/>
            </a:r>
            <a:br>
              <a:rPr lang="en-US" altLang="zh-TW" sz="2800" b="1" i="0" dirty="0" smtClean="0"/>
            </a:br>
            <a:r>
              <a:rPr lang="en-US" altLang="zh-TW" sz="2800" b="1" i="0" dirty="0" smtClean="0"/>
              <a:t/>
            </a:r>
            <a:br>
              <a:rPr lang="en-US" altLang="zh-TW" sz="2800" b="1" i="0" dirty="0" smtClean="0"/>
            </a:br>
            <a:r>
              <a:rPr lang="zh-TW" altLang="en-US" sz="2800" b="1" i="0" dirty="0" smtClean="0"/>
              <a:t>作業說</a:t>
            </a:r>
            <a:r>
              <a:rPr lang="zh-TW" altLang="en-US" sz="2800" b="1" i="0" dirty="0"/>
              <a:t>明</a:t>
            </a:r>
            <a:endParaRPr lang="zh-TW" altLang="en-US" sz="2800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National Cheng Kung University CSIE Computer &amp; Internet Architecture Lab </a:t>
            </a:r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6AA98F-05D8-44A8-9759-475B8088B8DB}" type="slidenum">
              <a:rPr lang="en-US" altLang="zh-TW" smtClean="0"/>
              <a:pPr>
                <a:defRPr/>
              </a:pPr>
              <a:t>1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852782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Segment</a:t>
            </a:r>
            <a:endParaRPr lang="zh-TW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內容版面配置區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TW" altLang="en-US" sz="2200" dirty="0" smtClean="0"/>
                  <a:t>介紹完</a:t>
                </a:r>
                <a:r>
                  <a:rPr lang="en-US" altLang="zh-TW" sz="2200" dirty="0" smtClean="0"/>
                  <a:t>IP</a:t>
                </a:r>
                <a:r>
                  <a:rPr lang="zh-TW" altLang="en-US" sz="2200" dirty="0" smtClean="0"/>
                  <a:t>如何</a:t>
                </a:r>
                <a:r>
                  <a:rPr lang="en-US" altLang="zh-TW" sz="2200" dirty="0" smtClean="0"/>
                  <a:t>match</a:t>
                </a:r>
                <a:r>
                  <a:rPr lang="zh-TW" altLang="en-US" sz="2200" dirty="0" smtClean="0"/>
                  <a:t> </a:t>
                </a:r>
                <a:r>
                  <a:rPr lang="en-US" altLang="zh-TW" sz="2200" dirty="0" smtClean="0"/>
                  <a:t>Prefix</a:t>
                </a:r>
                <a:r>
                  <a:rPr lang="zh-TW" altLang="en-US" sz="2200" dirty="0" smtClean="0"/>
                  <a:t>之後，接下來要介紹如何對 </a:t>
                </a:r>
                <a:r>
                  <a:rPr lang="en-US" altLang="zh-TW" sz="2200" dirty="0" smtClean="0"/>
                  <a:t>Prefixes</a:t>
                </a:r>
                <a:r>
                  <a:rPr lang="zh-TW" altLang="en-US" sz="2200" dirty="0" smtClean="0"/>
                  <a:t> 做</a:t>
                </a:r>
                <a:r>
                  <a:rPr lang="en-US" altLang="zh-TW" sz="2200" dirty="0" smtClean="0"/>
                  <a:t>Segment</a:t>
                </a:r>
                <a:r>
                  <a:rPr lang="zh-TW" altLang="en-US" sz="2200" dirty="0" smtClean="0"/>
                  <a:t> 分為多個</a:t>
                </a:r>
                <a:r>
                  <a:rPr lang="en-US" altLang="zh-TW" sz="2200" dirty="0" smtClean="0"/>
                  <a:t>groups</a:t>
                </a:r>
                <a:r>
                  <a:rPr lang="zh-TW" altLang="en-US" sz="2200" dirty="0" smtClean="0"/>
                  <a:t>儲存。</a:t>
                </a:r>
                <a:endParaRPr lang="en-US" altLang="zh-TW" sz="2200" dirty="0" smtClean="0"/>
              </a:p>
              <a:p>
                <a:endParaRPr lang="en-US" altLang="zh-TW" sz="2200" dirty="0"/>
              </a:p>
              <a:p>
                <a:r>
                  <a:rPr lang="zh-TW" altLang="en-US" sz="2200" dirty="0" smtClean="0"/>
                  <a:t>在作業說明</a:t>
                </a:r>
                <a:r>
                  <a:rPr lang="en-US" altLang="zh-TW" sz="2200" dirty="0" smtClean="0"/>
                  <a:t>(d)</a:t>
                </a:r>
                <a:r>
                  <a:rPr lang="zh-TW" altLang="en-US" sz="2200" dirty="0" smtClean="0"/>
                  <a:t>裡面有提到程式必須讀入一個數字 </a:t>
                </a:r>
                <a:r>
                  <a:rPr lang="en-US" altLang="zh-TW" sz="2200" dirty="0" smtClean="0"/>
                  <a:t>d</a:t>
                </a:r>
                <a:r>
                  <a:rPr lang="zh-TW" altLang="en-US" sz="2200" dirty="0" smtClean="0"/>
                  <a:t>，並將 </a:t>
                </a:r>
                <a:r>
                  <a:rPr lang="en-US" altLang="zh-TW" sz="2200" dirty="0" smtClean="0"/>
                  <a:t>Prefixes</a:t>
                </a:r>
                <a:r>
                  <a:rPr lang="zh-TW" altLang="en-US" sz="2200" dirty="0" smtClean="0"/>
                  <a:t> 分成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22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2200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US" altLang="zh-TW" sz="2200" i="1">
                            <a:latin typeface="Cambria Math" panose="02040503050406030204" pitchFamily="18" charset="0"/>
                          </a:rPr>
                          <m:t>d</m:t>
                        </m:r>
                      </m:sup>
                    </m:sSup>
                    <m:r>
                      <a:rPr lang="zh-TW" altLang="en-US" sz="2200" i="1">
                        <a:latin typeface="Cambria Math" panose="02040503050406030204" pitchFamily="18" charset="0"/>
                      </a:rPr>
                      <m:t>個</m:t>
                    </m:r>
                    <m:r>
                      <a:rPr lang="zh-TW" altLang="en-US" sz="220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TW" sz="2200" i="1">
                        <a:latin typeface="Cambria Math" panose="02040503050406030204" pitchFamily="18" charset="0"/>
                      </a:rPr>
                      <m:t>groups</m:t>
                    </m:r>
                    <m:r>
                      <a:rPr lang="zh-TW" altLang="en-US" sz="220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zh-TW" altLang="en-US" sz="2200" i="1">
                        <a:latin typeface="Cambria Math" panose="02040503050406030204" pitchFamily="18" charset="0"/>
                      </a:rPr>
                      <m:t>儲存</m:t>
                    </m:r>
                    <m:r>
                      <a:rPr lang="zh-TW" altLang="en-US" sz="2200" i="1" smtClean="0">
                        <a:latin typeface="Cambria Math" panose="02040503050406030204" pitchFamily="18" charset="0"/>
                      </a:rPr>
                      <m:t>，</m:t>
                    </m:r>
                  </m:oMath>
                </a14:m>
                <a:r>
                  <a:rPr lang="zh-TW" altLang="en-US" sz="2200" dirty="0" smtClean="0"/>
                  <a:t>每個 </a:t>
                </a:r>
                <a:r>
                  <a:rPr lang="en-US" altLang="zh-TW" sz="2200" dirty="0" smtClean="0"/>
                  <a:t>group</a:t>
                </a:r>
                <a:r>
                  <a:rPr lang="zh-TW" altLang="en-US" sz="2200" dirty="0" smtClean="0"/>
                  <a:t> 都由一條 </a:t>
                </a:r>
                <a:r>
                  <a:rPr lang="en-US" altLang="zh-TW" sz="2200" dirty="0" smtClean="0"/>
                  <a:t>Linked-List</a:t>
                </a:r>
                <a:r>
                  <a:rPr lang="zh-TW" altLang="en-US" sz="2200" dirty="0" smtClean="0"/>
                  <a:t> 構成，分組的方法由以下例子來說明。</a:t>
                </a:r>
                <a:endParaRPr lang="en-US" altLang="zh-TW" sz="2200" dirty="0" smtClean="0"/>
              </a:p>
              <a:p>
                <a:endParaRPr lang="en-US" altLang="zh-TW" sz="2200" dirty="0"/>
              </a:p>
              <a:p>
                <a:r>
                  <a:rPr lang="zh-TW" altLang="en-US" sz="2200" dirty="0" smtClean="0"/>
                  <a:t>假設總共有四組</a:t>
                </a:r>
                <a:r>
                  <a:rPr lang="en-US" altLang="zh-TW" sz="2200" dirty="0" smtClean="0"/>
                  <a:t>Prefixes</a:t>
                </a:r>
                <a:r>
                  <a:rPr lang="zh-TW" altLang="en-US" sz="2200" dirty="0" smtClean="0"/>
                  <a:t>要被程式儲存，分別為 </a:t>
                </a:r>
                <a:r>
                  <a:rPr lang="en-US" altLang="zh-TW" sz="2200" dirty="0" smtClean="0"/>
                  <a:t>(1)</a:t>
                </a:r>
                <a:r>
                  <a:rPr lang="zh-TW" altLang="en-US" sz="2200" dirty="0" smtClean="0"/>
                  <a:t> </a:t>
                </a:r>
                <a:r>
                  <a:rPr lang="en-US" altLang="zh-TW" sz="2200" dirty="0" smtClean="0"/>
                  <a:t>32.0.0.1/16	(2)</a:t>
                </a:r>
                <a:r>
                  <a:rPr lang="zh-TW" altLang="en-US" sz="2200" dirty="0" smtClean="0"/>
                  <a:t> </a:t>
                </a:r>
                <a:r>
                  <a:rPr lang="en-US" altLang="zh-TW" sz="2200" dirty="0" smtClean="0"/>
                  <a:t>40.0.0.2/24</a:t>
                </a:r>
                <a:r>
                  <a:rPr lang="zh-TW" altLang="en-US" sz="2200" dirty="0" smtClean="0"/>
                  <a:t> </a:t>
                </a:r>
                <a:r>
                  <a:rPr lang="en-US" altLang="zh-TW" sz="2200" dirty="0" smtClean="0"/>
                  <a:t>(3)</a:t>
                </a:r>
                <a:r>
                  <a:rPr lang="zh-TW" altLang="en-US" sz="2200" dirty="0" smtClean="0"/>
                  <a:t> </a:t>
                </a:r>
                <a:r>
                  <a:rPr lang="en-US" altLang="zh-TW" sz="2200" dirty="0" smtClean="0"/>
                  <a:t>160.0.0.3/28</a:t>
                </a:r>
                <a:r>
                  <a:rPr lang="en-US" altLang="zh-TW" sz="2200" dirty="0"/>
                  <a:t>	</a:t>
                </a:r>
                <a:r>
                  <a:rPr lang="en-US" altLang="zh-TW" sz="2200" dirty="0" smtClean="0"/>
                  <a:t>(4)</a:t>
                </a:r>
                <a:r>
                  <a:rPr lang="zh-TW" altLang="en-US" sz="2200" dirty="0" smtClean="0"/>
                  <a:t> </a:t>
                </a:r>
                <a:r>
                  <a:rPr lang="en-US" altLang="zh-TW" sz="2200" dirty="0" smtClean="0"/>
                  <a:t>128.0.0.0/1</a:t>
                </a:r>
                <a:r>
                  <a:rPr lang="zh-TW" altLang="en-US" sz="2200" dirty="0" smtClean="0"/>
                  <a:t>，程式讀入了數字</a:t>
                </a:r>
                <a:r>
                  <a:rPr lang="en-US" altLang="zh-TW" sz="2200" dirty="0" smtClean="0"/>
                  <a:t>d</a:t>
                </a:r>
                <a:r>
                  <a:rPr lang="zh-TW" altLang="en-US" sz="2200" dirty="0" smtClean="0"/>
                  <a:t> </a:t>
                </a:r>
                <a:r>
                  <a:rPr lang="en-US" altLang="zh-TW" sz="2200" dirty="0" smtClean="0"/>
                  <a:t>=</a:t>
                </a:r>
                <a:r>
                  <a:rPr lang="zh-TW" altLang="en-US" sz="2200" dirty="0" smtClean="0"/>
                  <a:t> </a:t>
                </a:r>
                <a:r>
                  <a:rPr lang="en-US" altLang="zh-TW" sz="2200" dirty="0" smtClean="0"/>
                  <a:t>2</a:t>
                </a:r>
                <a:r>
                  <a:rPr lang="zh-TW" altLang="en-US" sz="2200" dirty="0" smtClean="0"/>
                  <a:t>，代表我們必須將</a:t>
                </a:r>
                <a:r>
                  <a:rPr lang="en-US" altLang="zh-TW" sz="2200" dirty="0" smtClean="0"/>
                  <a:t>Prefixes</a:t>
                </a:r>
                <a:r>
                  <a:rPr lang="zh-TW" altLang="en-US" sz="2200" dirty="0" smtClean="0"/>
                  <a:t> 分為</a:t>
                </a:r>
                <a:r>
                  <a:rPr lang="zh-TW" altLang="en-US" sz="2200" dirty="0"/>
                  <a:t> </a:t>
                </a:r>
                <a:r>
                  <a:rPr lang="en-US" altLang="zh-TW" sz="2200" dirty="0" smtClean="0"/>
                  <a:t>4</a:t>
                </a:r>
                <a:r>
                  <a:rPr lang="zh-TW" altLang="en-US" sz="2200" dirty="0" smtClean="0"/>
                  <a:t> </a:t>
                </a:r>
                <a:r>
                  <a:rPr lang="en-US" altLang="zh-TW" sz="2200" dirty="0" smtClean="0"/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2200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altLang="zh-TW" sz="22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TW" sz="2200" dirty="0" smtClean="0"/>
                  <a:t>)</a:t>
                </a:r>
                <a:r>
                  <a:rPr lang="zh-TW" altLang="en-US" sz="2200" dirty="0" smtClean="0"/>
                  <a:t> 個</a:t>
                </a:r>
                <a:r>
                  <a:rPr lang="en-US" altLang="zh-TW" sz="2200" dirty="0" smtClean="0"/>
                  <a:t>groups</a:t>
                </a:r>
                <a:r>
                  <a:rPr lang="zh-TW" altLang="en-US" sz="2200" dirty="0"/>
                  <a:t>。</a:t>
                </a:r>
              </a:p>
            </p:txBody>
          </p:sp>
        </mc:Choice>
        <mc:Fallback>
          <p:sp>
            <p:nvSpPr>
              <p:cNvPr id="3" name="內容版面配置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38" t="-942" r="-59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Computer &amp; Internet Architecture Lab</a:t>
            </a:r>
          </a:p>
          <a:p>
            <a:pPr>
              <a:defRPr/>
            </a:pPr>
            <a:r>
              <a:rPr lang="en-US" altLang="zh-TW" smtClean="0"/>
              <a:t>CSIE, National Cheng Kung University</a:t>
            </a:r>
            <a:endParaRPr lang="en-US" altLang="zh-TW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F3F63C-EE3D-4A67-9BE8-F52E6A2DE316}" type="slidenum">
              <a:rPr lang="en-US" altLang="zh-TW" smtClean="0"/>
              <a:pPr>
                <a:defRPr/>
              </a:pPr>
              <a:t>10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5854960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Segment</a:t>
            </a:r>
            <a:r>
              <a:rPr lang="zh-TW" altLang="en-US" dirty="0" smtClean="0"/>
              <a:t> </a:t>
            </a:r>
            <a:r>
              <a:rPr lang="en-US" altLang="zh-TW" dirty="0" smtClean="0"/>
              <a:t>(</a:t>
            </a:r>
            <a:r>
              <a:rPr lang="zh-TW" altLang="en-US" dirty="0" smtClean="0"/>
              <a:t>續</a:t>
            </a:r>
            <a:r>
              <a:rPr lang="en-US" altLang="zh-TW" dirty="0" smtClean="0"/>
              <a:t>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sz="2200" dirty="0" smtClean="0"/>
              <a:t>首先我們一樣用前面投影片所紹的方法將 </a:t>
            </a:r>
            <a:r>
              <a:rPr lang="en-US" altLang="zh-TW" sz="2200" dirty="0" smtClean="0"/>
              <a:t>Prefix</a:t>
            </a:r>
            <a:r>
              <a:rPr lang="zh-TW" altLang="en-US" sz="2200" dirty="0" smtClean="0"/>
              <a:t> 轉為 </a:t>
            </a:r>
            <a:r>
              <a:rPr lang="en-US" altLang="zh-TW" sz="2200" dirty="0" smtClean="0"/>
              <a:t>Ternary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bit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pattern</a:t>
            </a:r>
            <a:r>
              <a:rPr lang="zh-TW" altLang="en-US" sz="2200" dirty="0" smtClean="0"/>
              <a:t> 表示</a:t>
            </a:r>
            <a:endParaRPr lang="en-US" altLang="zh-TW" sz="2200" dirty="0" smtClean="0"/>
          </a:p>
          <a:p>
            <a:pPr marL="0" indent="0">
              <a:buNone/>
            </a:pPr>
            <a:r>
              <a:rPr lang="en-US" altLang="zh-TW" sz="2200" dirty="0" smtClean="0"/>
              <a:t>	Prefix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1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: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00100000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00000000</a:t>
            </a:r>
            <a:r>
              <a:rPr lang="zh-TW" altLang="en-US" sz="2200" dirty="0" smtClean="0"/>
              <a:t> ******** ********</a:t>
            </a:r>
            <a:endParaRPr lang="en-US" altLang="zh-TW" sz="2200" dirty="0" smtClean="0"/>
          </a:p>
          <a:p>
            <a:pPr marL="0" indent="0">
              <a:buNone/>
            </a:pPr>
            <a:r>
              <a:rPr lang="en-US" altLang="zh-TW" sz="2200" dirty="0" smtClean="0"/>
              <a:t>	Prefix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2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: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00101000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00000000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00000000</a:t>
            </a:r>
            <a:r>
              <a:rPr lang="zh-TW" altLang="en-US" sz="2200" dirty="0" smtClean="0"/>
              <a:t> ********</a:t>
            </a:r>
            <a:endParaRPr lang="en-US" altLang="zh-TW" sz="2200" dirty="0" smtClean="0"/>
          </a:p>
          <a:p>
            <a:pPr marL="0" indent="0">
              <a:buNone/>
            </a:pPr>
            <a:r>
              <a:rPr lang="en-US" altLang="zh-TW" sz="2200" dirty="0" smtClean="0"/>
              <a:t>	Prefix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3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: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10100000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00000000</a:t>
            </a:r>
            <a:r>
              <a:rPr lang="en-US" altLang="zh-TW" sz="2200" dirty="0"/>
              <a:t> </a:t>
            </a:r>
            <a:r>
              <a:rPr lang="en-US" altLang="zh-TW" sz="2200" dirty="0" smtClean="0"/>
              <a:t>00000000</a:t>
            </a:r>
            <a:r>
              <a:rPr lang="zh-TW" altLang="en-US" sz="2200" dirty="0"/>
              <a:t> </a:t>
            </a:r>
            <a:r>
              <a:rPr lang="en-US" altLang="zh-TW" sz="2200" dirty="0" smtClean="0"/>
              <a:t>0000</a:t>
            </a:r>
            <a:r>
              <a:rPr lang="zh-TW" altLang="en-US" sz="2200" dirty="0" smtClean="0"/>
              <a:t>****</a:t>
            </a:r>
            <a:endParaRPr lang="en-US" altLang="zh-TW" sz="2200" dirty="0" smtClean="0"/>
          </a:p>
          <a:p>
            <a:pPr marL="0" indent="0">
              <a:buNone/>
            </a:pPr>
            <a:r>
              <a:rPr lang="en-US" altLang="zh-TW" sz="2200" dirty="0" smtClean="0"/>
              <a:t>	Prefix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4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: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1</a:t>
            </a:r>
            <a:r>
              <a:rPr lang="zh-TW" altLang="en-US" sz="2200" dirty="0" smtClean="0"/>
              <a:t>******* ******** ******** ********</a:t>
            </a:r>
            <a:endParaRPr lang="en-US" altLang="zh-TW" sz="2200" dirty="0" smtClean="0"/>
          </a:p>
          <a:p>
            <a:endParaRPr lang="en-US" altLang="zh-TW" sz="2200" dirty="0" smtClean="0"/>
          </a:p>
          <a:p>
            <a:r>
              <a:rPr lang="zh-TW" altLang="en-US" sz="2200" dirty="0" smtClean="0"/>
              <a:t>分組的方式就是看這些</a:t>
            </a:r>
            <a:r>
              <a:rPr lang="en-US" altLang="zh-TW" sz="2200" dirty="0" smtClean="0"/>
              <a:t>Prefixes</a:t>
            </a:r>
            <a:r>
              <a:rPr lang="zh-TW" altLang="en-US" sz="2200" dirty="0" smtClean="0"/>
              <a:t>的前 </a:t>
            </a:r>
            <a:r>
              <a:rPr lang="en-US" altLang="zh-TW" sz="2200" dirty="0" smtClean="0"/>
              <a:t>d</a:t>
            </a:r>
            <a:r>
              <a:rPr lang="zh-TW" altLang="en-US" sz="2200" dirty="0" smtClean="0"/>
              <a:t> 個 </a:t>
            </a:r>
            <a:r>
              <a:rPr lang="en-US" altLang="zh-TW" sz="2200" dirty="0" smtClean="0"/>
              <a:t>bit</a:t>
            </a:r>
            <a:r>
              <a:rPr lang="zh-TW" altLang="en-US" sz="2200" dirty="0" smtClean="0"/>
              <a:t>，根據這 </a:t>
            </a:r>
            <a:r>
              <a:rPr lang="en-US" altLang="zh-TW" sz="2200" dirty="0" smtClean="0"/>
              <a:t>d-bit</a:t>
            </a:r>
            <a:r>
              <a:rPr lang="zh-TW" altLang="en-US" sz="2200" dirty="0" smtClean="0"/>
              <a:t> 的 </a:t>
            </a:r>
            <a:r>
              <a:rPr lang="en-US" altLang="zh-TW" sz="2200" dirty="0" smtClean="0"/>
              <a:t>pattern</a:t>
            </a:r>
            <a:r>
              <a:rPr lang="zh-TW" altLang="en-US" sz="2200" dirty="0" smtClean="0"/>
              <a:t> 來決定這個</a:t>
            </a:r>
            <a:r>
              <a:rPr lang="en-US" altLang="zh-TW" sz="2200" dirty="0" smtClean="0"/>
              <a:t>Prefix</a:t>
            </a:r>
            <a:r>
              <a:rPr lang="zh-TW" altLang="en-US" sz="2200" dirty="0" smtClean="0"/>
              <a:t>會被分到哪個</a:t>
            </a:r>
            <a:r>
              <a:rPr lang="en-US" altLang="zh-TW" sz="2200" dirty="0" smtClean="0"/>
              <a:t>group</a:t>
            </a:r>
            <a:r>
              <a:rPr lang="zh-TW" altLang="en-US" sz="2200" dirty="0" smtClean="0"/>
              <a:t>裡面。在這個例子中，我們使用的</a:t>
            </a:r>
            <a:r>
              <a:rPr lang="en-US" altLang="zh-TW" sz="2200" dirty="0" smtClean="0"/>
              <a:t>d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=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2</a:t>
            </a:r>
            <a:r>
              <a:rPr lang="zh-TW" altLang="en-US" sz="2200" dirty="0" smtClean="0"/>
              <a:t> ，所以說我們必須去</a:t>
            </a:r>
            <a:r>
              <a:rPr lang="zh-TW" altLang="en-US" sz="2200" dirty="0"/>
              <a:t>看</a:t>
            </a:r>
            <a:r>
              <a:rPr lang="en-US" altLang="zh-TW" sz="2200" dirty="0" smtClean="0"/>
              <a:t>Prefix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1</a:t>
            </a:r>
            <a:r>
              <a:rPr lang="zh-TW" altLang="en-US" sz="2200" dirty="0" smtClean="0"/>
              <a:t>到</a:t>
            </a:r>
            <a:r>
              <a:rPr lang="en-US" altLang="zh-TW" sz="2200" dirty="0" smtClean="0"/>
              <a:t>Prefix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4</a:t>
            </a:r>
            <a:r>
              <a:rPr lang="zh-TW" altLang="en-US" sz="2200" dirty="0" smtClean="0"/>
              <a:t>的前 </a:t>
            </a:r>
            <a:r>
              <a:rPr lang="en-US" altLang="zh-TW" sz="2200" dirty="0" smtClean="0"/>
              <a:t>2</a:t>
            </a:r>
            <a:r>
              <a:rPr lang="zh-TW" altLang="en-US" sz="2200" dirty="0" smtClean="0"/>
              <a:t> 個 </a:t>
            </a:r>
            <a:r>
              <a:rPr lang="en-US" altLang="zh-TW" sz="2200" dirty="0" smtClean="0"/>
              <a:t>bit</a:t>
            </a:r>
            <a:r>
              <a:rPr lang="zh-TW" altLang="en-US" sz="2200" dirty="0" smtClean="0"/>
              <a:t>。</a:t>
            </a:r>
            <a:endParaRPr lang="en-US" altLang="zh-TW" sz="2200" dirty="0" smtClean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Computer &amp; Internet Architecture Lab</a:t>
            </a:r>
          </a:p>
          <a:p>
            <a:pPr>
              <a:defRPr/>
            </a:pPr>
            <a:r>
              <a:rPr lang="en-US" altLang="zh-TW" smtClean="0"/>
              <a:t>CSIE, National Cheng Kung University</a:t>
            </a:r>
            <a:endParaRPr lang="en-US" altLang="zh-TW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F3F63C-EE3D-4A67-9BE8-F52E6A2DE316}" type="slidenum">
              <a:rPr lang="en-US" altLang="zh-TW" smtClean="0"/>
              <a:pPr>
                <a:defRPr/>
              </a:pPr>
              <a:t>11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1539779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Segment</a:t>
            </a:r>
            <a:r>
              <a:rPr lang="zh-TW" altLang="en-US" dirty="0"/>
              <a:t> </a:t>
            </a:r>
            <a:r>
              <a:rPr lang="en-US" altLang="zh-TW" dirty="0"/>
              <a:t>(</a:t>
            </a:r>
            <a:r>
              <a:rPr lang="zh-TW" altLang="en-US" dirty="0"/>
              <a:t>續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接著我們看</a:t>
            </a:r>
            <a:r>
              <a:rPr lang="en-US" altLang="zh-TW" dirty="0" smtClean="0"/>
              <a:t>Prefix</a:t>
            </a:r>
            <a:r>
              <a:rPr lang="zh-TW" altLang="en-US" dirty="0" smtClean="0"/>
              <a:t> </a:t>
            </a:r>
            <a:r>
              <a:rPr lang="en-US" altLang="zh-TW" dirty="0" smtClean="0"/>
              <a:t>1</a:t>
            </a:r>
            <a:r>
              <a:rPr lang="zh-TW" altLang="en-US" dirty="0" smtClean="0"/>
              <a:t>，因為</a:t>
            </a:r>
            <a:r>
              <a:rPr lang="en-US" altLang="zh-TW" dirty="0" smtClean="0"/>
              <a:t>Prefix</a:t>
            </a:r>
            <a:r>
              <a:rPr lang="zh-TW" altLang="en-US" dirty="0" smtClean="0"/>
              <a:t> </a:t>
            </a:r>
            <a:r>
              <a:rPr lang="en-US" altLang="zh-TW" dirty="0" smtClean="0"/>
              <a:t>1</a:t>
            </a:r>
            <a:r>
              <a:rPr lang="zh-TW" altLang="en-US" dirty="0" smtClean="0"/>
              <a:t>的前 </a:t>
            </a:r>
            <a:r>
              <a:rPr lang="en-US" altLang="zh-TW" dirty="0" smtClean="0"/>
              <a:t>2</a:t>
            </a:r>
            <a:r>
              <a:rPr lang="zh-TW" altLang="en-US" dirty="0" smtClean="0"/>
              <a:t> 個 </a:t>
            </a:r>
            <a:r>
              <a:rPr lang="en-US" altLang="zh-TW" dirty="0" smtClean="0"/>
              <a:t>bit</a:t>
            </a:r>
            <a:r>
              <a:rPr lang="zh-TW" altLang="en-US" dirty="0" smtClean="0"/>
              <a:t> 為 </a:t>
            </a:r>
            <a:r>
              <a:rPr lang="en-US" altLang="zh-TW" dirty="0" smtClean="0"/>
              <a:t>00</a:t>
            </a:r>
            <a:r>
              <a:rPr lang="zh-TW" altLang="en-US" dirty="0" smtClean="0"/>
              <a:t>，所以我們將它分進</a:t>
            </a:r>
            <a:r>
              <a:rPr lang="en-US" altLang="zh-TW" dirty="0" smtClean="0"/>
              <a:t>group</a:t>
            </a:r>
            <a:r>
              <a:rPr lang="zh-TW" altLang="en-US" dirty="0" smtClean="0"/>
              <a:t> </a:t>
            </a:r>
            <a:r>
              <a:rPr lang="en-US" altLang="zh-TW" dirty="0" smtClean="0"/>
              <a:t>0</a:t>
            </a:r>
            <a:r>
              <a:rPr lang="zh-TW" altLang="en-US" dirty="0" smtClean="0"/>
              <a:t>裡面。</a:t>
            </a:r>
            <a:endParaRPr lang="en-US" altLang="zh-TW" dirty="0" smtClean="0"/>
          </a:p>
          <a:p>
            <a:pPr marL="0" indent="0">
              <a:buNone/>
            </a:pPr>
            <a:r>
              <a:rPr lang="en-US" altLang="zh-TW" dirty="0" smtClean="0"/>
              <a:t>	Prefix</a:t>
            </a:r>
            <a:r>
              <a:rPr lang="zh-TW" altLang="en-US" dirty="0" smtClean="0"/>
              <a:t> </a:t>
            </a:r>
            <a:r>
              <a:rPr lang="en-US" altLang="zh-TW" dirty="0"/>
              <a:t>1</a:t>
            </a:r>
            <a:r>
              <a:rPr lang="zh-TW" altLang="en-US" dirty="0"/>
              <a:t> </a:t>
            </a:r>
            <a:r>
              <a:rPr lang="en-US" altLang="zh-TW" dirty="0"/>
              <a:t>:</a:t>
            </a:r>
            <a:r>
              <a:rPr lang="zh-TW" altLang="en-US" dirty="0"/>
              <a:t> </a:t>
            </a:r>
            <a:r>
              <a:rPr lang="en-US" altLang="zh-TW" dirty="0">
                <a:solidFill>
                  <a:srgbClr val="FF0000"/>
                </a:solidFill>
              </a:rPr>
              <a:t>00</a:t>
            </a:r>
            <a:r>
              <a:rPr lang="en-US" altLang="zh-TW" dirty="0"/>
              <a:t>100000</a:t>
            </a:r>
            <a:r>
              <a:rPr lang="zh-TW" altLang="en-US" dirty="0"/>
              <a:t> </a:t>
            </a:r>
            <a:r>
              <a:rPr lang="en-US" altLang="zh-TW" dirty="0"/>
              <a:t>00000000</a:t>
            </a:r>
            <a:r>
              <a:rPr lang="zh-TW" altLang="en-US" dirty="0" smtClean="0"/>
              <a:t> ******** ********</a:t>
            </a:r>
            <a:endParaRPr lang="en-US" altLang="zh-TW" dirty="0" smtClean="0"/>
          </a:p>
          <a:p>
            <a:pPr marL="0" indent="0">
              <a:buNone/>
            </a:pPr>
            <a:endParaRPr lang="en-US" altLang="zh-TW" dirty="0"/>
          </a:p>
          <a:p>
            <a:r>
              <a:rPr lang="zh-TW" altLang="en-US" dirty="0" smtClean="0"/>
              <a:t>再來是</a:t>
            </a:r>
            <a:r>
              <a:rPr lang="en-US" altLang="zh-TW" dirty="0" smtClean="0"/>
              <a:t>Prefix</a:t>
            </a:r>
            <a:r>
              <a:rPr lang="zh-TW" altLang="en-US" dirty="0" smtClean="0"/>
              <a:t> </a:t>
            </a:r>
            <a:r>
              <a:rPr lang="en-US" altLang="zh-TW" dirty="0" smtClean="0"/>
              <a:t>2</a:t>
            </a:r>
            <a:r>
              <a:rPr lang="zh-TW" altLang="en-US" dirty="0" smtClean="0"/>
              <a:t>，</a:t>
            </a:r>
            <a:r>
              <a:rPr lang="en-US" altLang="zh-TW" dirty="0" smtClean="0"/>
              <a:t>Prefix</a:t>
            </a:r>
            <a:r>
              <a:rPr lang="zh-TW" altLang="en-US" dirty="0" smtClean="0"/>
              <a:t> </a:t>
            </a:r>
            <a:r>
              <a:rPr lang="en-US" altLang="zh-TW" dirty="0" smtClean="0"/>
              <a:t>2</a:t>
            </a:r>
            <a:r>
              <a:rPr lang="zh-TW" altLang="en-US" dirty="0" smtClean="0"/>
              <a:t>的前 </a:t>
            </a:r>
            <a:r>
              <a:rPr lang="en-US" altLang="zh-TW" dirty="0"/>
              <a:t>2</a:t>
            </a:r>
            <a:r>
              <a:rPr lang="zh-TW" altLang="en-US" dirty="0"/>
              <a:t> 個 </a:t>
            </a:r>
            <a:r>
              <a:rPr lang="en-US" altLang="zh-TW" dirty="0"/>
              <a:t>bit</a:t>
            </a:r>
            <a:r>
              <a:rPr lang="zh-TW" altLang="en-US" dirty="0"/>
              <a:t> </a:t>
            </a:r>
            <a:r>
              <a:rPr lang="zh-TW" altLang="en-US" dirty="0" smtClean="0"/>
              <a:t>一樣為 </a:t>
            </a:r>
            <a:r>
              <a:rPr lang="en-US" altLang="zh-TW" dirty="0" smtClean="0"/>
              <a:t>00</a:t>
            </a:r>
            <a:r>
              <a:rPr lang="zh-TW" altLang="en-US" dirty="0" smtClean="0"/>
              <a:t>，所以</a:t>
            </a:r>
            <a:r>
              <a:rPr lang="en-US" altLang="zh-TW" dirty="0" smtClean="0"/>
              <a:t>Prefix</a:t>
            </a:r>
            <a:r>
              <a:rPr lang="zh-TW" altLang="en-US" dirty="0" smtClean="0"/>
              <a:t> </a:t>
            </a:r>
            <a:r>
              <a:rPr lang="en-US" altLang="zh-TW" dirty="0" smtClean="0"/>
              <a:t>2</a:t>
            </a:r>
            <a:r>
              <a:rPr lang="zh-TW" altLang="en-US" dirty="0" smtClean="0"/>
              <a:t>也是屬於</a:t>
            </a:r>
            <a:r>
              <a:rPr lang="en-US" altLang="zh-TW" dirty="0" smtClean="0"/>
              <a:t>group</a:t>
            </a:r>
            <a:r>
              <a:rPr lang="zh-TW" altLang="en-US" dirty="0" smtClean="0"/>
              <a:t> </a:t>
            </a:r>
            <a:r>
              <a:rPr lang="en-US" altLang="zh-TW" dirty="0" smtClean="0"/>
              <a:t>0</a:t>
            </a:r>
            <a:r>
              <a:rPr lang="zh-TW" altLang="en-US" dirty="0" smtClean="0"/>
              <a:t>。</a:t>
            </a:r>
            <a:endParaRPr lang="en-US" altLang="zh-TW" dirty="0" smtClean="0"/>
          </a:p>
          <a:p>
            <a:pPr marL="0" indent="0">
              <a:buNone/>
            </a:pPr>
            <a:endParaRPr lang="en-US" altLang="zh-TW" dirty="0" smtClean="0"/>
          </a:p>
          <a:p>
            <a:pPr marL="0" indent="0">
              <a:buNone/>
            </a:pPr>
            <a:r>
              <a:rPr lang="en-US" altLang="zh-TW" dirty="0" smtClean="0"/>
              <a:t>	Prefix</a:t>
            </a:r>
            <a:r>
              <a:rPr lang="zh-TW" altLang="en-US" dirty="0" smtClean="0"/>
              <a:t> </a:t>
            </a:r>
            <a:r>
              <a:rPr lang="en-US" altLang="zh-TW" dirty="0"/>
              <a:t>2</a:t>
            </a:r>
            <a:r>
              <a:rPr lang="zh-TW" altLang="en-US" dirty="0"/>
              <a:t> </a:t>
            </a:r>
            <a:r>
              <a:rPr lang="en-US" altLang="zh-TW" dirty="0"/>
              <a:t>:</a:t>
            </a:r>
            <a:r>
              <a:rPr lang="zh-TW" altLang="en-US" dirty="0"/>
              <a:t> </a:t>
            </a:r>
            <a:r>
              <a:rPr lang="en-US" altLang="zh-TW" dirty="0">
                <a:solidFill>
                  <a:srgbClr val="FF0000"/>
                </a:solidFill>
              </a:rPr>
              <a:t>00</a:t>
            </a:r>
            <a:r>
              <a:rPr lang="en-US" altLang="zh-TW" dirty="0"/>
              <a:t>101000</a:t>
            </a:r>
            <a:r>
              <a:rPr lang="zh-TW" altLang="en-US" dirty="0"/>
              <a:t> </a:t>
            </a:r>
            <a:r>
              <a:rPr lang="en-US" altLang="zh-TW" dirty="0"/>
              <a:t>00000000</a:t>
            </a:r>
            <a:r>
              <a:rPr lang="zh-TW" altLang="en-US" dirty="0"/>
              <a:t> </a:t>
            </a:r>
            <a:r>
              <a:rPr lang="en-US" altLang="zh-TW" dirty="0"/>
              <a:t>00000000</a:t>
            </a:r>
            <a:r>
              <a:rPr lang="zh-TW" altLang="en-US" dirty="0" smtClean="0"/>
              <a:t> ********</a:t>
            </a:r>
            <a:endParaRPr lang="en-US" altLang="zh-TW" dirty="0" smtClean="0"/>
          </a:p>
          <a:p>
            <a:pPr marL="0" indent="0">
              <a:buNone/>
            </a:pPr>
            <a:endParaRPr lang="en-US" altLang="zh-TW" dirty="0" smtClean="0"/>
          </a:p>
          <a:p>
            <a:r>
              <a:rPr lang="zh-TW" altLang="en-US" dirty="0" smtClean="0"/>
              <a:t>接著是</a:t>
            </a:r>
            <a:r>
              <a:rPr lang="en-US" altLang="zh-TW" dirty="0" smtClean="0"/>
              <a:t>Prefix</a:t>
            </a:r>
            <a:r>
              <a:rPr lang="zh-TW" altLang="en-US" dirty="0" smtClean="0"/>
              <a:t> </a:t>
            </a:r>
            <a:r>
              <a:rPr lang="en-US" altLang="zh-TW" dirty="0" smtClean="0"/>
              <a:t>3</a:t>
            </a:r>
            <a:r>
              <a:rPr lang="zh-TW" altLang="en-US" dirty="0" smtClean="0"/>
              <a:t>，</a:t>
            </a:r>
            <a:r>
              <a:rPr lang="en-US" altLang="zh-TW" dirty="0" smtClean="0"/>
              <a:t>Prefix</a:t>
            </a:r>
            <a:r>
              <a:rPr lang="zh-TW" altLang="en-US" dirty="0" smtClean="0"/>
              <a:t> </a:t>
            </a:r>
            <a:r>
              <a:rPr lang="en-US" altLang="zh-TW" dirty="0" smtClean="0"/>
              <a:t>3</a:t>
            </a:r>
            <a:r>
              <a:rPr lang="zh-TW" altLang="en-US" dirty="0"/>
              <a:t>的前 </a:t>
            </a:r>
            <a:r>
              <a:rPr lang="en-US" altLang="zh-TW" dirty="0"/>
              <a:t>2</a:t>
            </a:r>
            <a:r>
              <a:rPr lang="zh-TW" altLang="en-US" dirty="0"/>
              <a:t> 個 </a:t>
            </a:r>
            <a:r>
              <a:rPr lang="en-US" altLang="zh-TW" dirty="0"/>
              <a:t>bit</a:t>
            </a:r>
            <a:r>
              <a:rPr lang="zh-TW" altLang="en-US" dirty="0"/>
              <a:t> 為 </a:t>
            </a:r>
            <a:r>
              <a:rPr lang="en-US" altLang="zh-TW" dirty="0" smtClean="0"/>
              <a:t>10</a:t>
            </a:r>
            <a:r>
              <a:rPr lang="zh-TW" altLang="en-US" dirty="0" smtClean="0"/>
              <a:t>，所以我們將它分進</a:t>
            </a:r>
            <a:r>
              <a:rPr lang="en-US" altLang="zh-TW" dirty="0" smtClean="0"/>
              <a:t>group</a:t>
            </a:r>
            <a:r>
              <a:rPr lang="zh-TW" altLang="en-US" dirty="0" smtClean="0"/>
              <a:t> </a:t>
            </a:r>
            <a:r>
              <a:rPr lang="en-US" altLang="zh-TW" dirty="0" smtClean="0"/>
              <a:t>2</a:t>
            </a:r>
            <a:r>
              <a:rPr lang="zh-TW" altLang="en-US" dirty="0" smtClean="0"/>
              <a:t> </a:t>
            </a:r>
            <a:r>
              <a:rPr lang="en-US" altLang="zh-TW" dirty="0" smtClean="0"/>
              <a:t>(10)</a:t>
            </a:r>
            <a:r>
              <a:rPr lang="zh-TW" altLang="en-US" dirty="0" smtClean="0"/>
              <a:t>裡面。</a:t>
            </a:r>
            <a:endParaRPr lang="en-US" altLang="zh-TW" dirty="0" smtClean="0"/>
          </a:p>
          <a:p>
            <a:endParaRPr lang="en-US" altLang="zh-TW" dirty="0" smtClean="0"/>
          </a:p>
          <a:p>
            <a:pPr marL="0" indent="0">
              <a:buNone/>
            </a:pPr>
            <a:r>
              <a:rPr lang="en-US" altLang="zh-TW" dirty="0" smtClean="0"/>
              <a:t>	Prefix</a:t>
            </a:r>
            <a:r>
              <a:rPr lang="zh-TW" altLang="en-US" dirty="0" smtClean="0"/>
              <a:t> </a:t>
            </a:r>
            <a:r>
              <a:rPr lang="en-US" altLang="zh-TW" dirty="0"/>
              <a:t>3</a:t>
            </a:r>
            <a:r>
              <a:rPr lang="zh-TW" altLang="en-US" dirty="0"/>
              <a:t> </a:t>
            </a:r>
            <a:r>
              <a:rPr lang="en-US" altLang="zh-TW" dirty="0"/>
              <a:t>:</a:t>
            </a:r>
            <a:r>
              <a:rPr lang="zh-TW" altLang="en-US" dirty="0"/>
              <a:t> </a:t>
            </a:r>
            <a:r>
              <a:rPr lang="en-US" altLang="zh-TW" dirty="0">
                <a:solidFill>
                  <a:srgbClr val="FF0000"/>
                </a:solidFill>
              </a:rPr>
              <a:t>10</a:t>
            </a:r>
            <a:r>
              <a:rPr lang="en-US" altLang="zh-TW" dirty="0"/>
              <a:t>100000</a:t>
            </a:r>
            <a:r>
              <a:rPr lang="zh-TW" altLang="en-US" dirty="0"/>
              <a:t> </a:t>
            </a:r>
            <a:r>
              <a:rPr lang="en-US" altLang="zh-TW" dirty="0"/>
              <a:t>00000000 00000000</a:t>
            </a:r>
            <a:r>
              <a:rPr lang="zh-TW" altLang="en-US" dirty="0"/>
              <a:t> </a:t>
            </a:r>
            <a:r>
              <a:rPr lang="en-US" altLang="zh-TW" dirty="0"/>
              <a:t>0000</a:t>
            </a:r>
            <a:r>
              <a:rPr lang="zh-TW" altLang="en-US" dirty="0"/>
              <a:t>****</a:t>
            </a:r>
            <a:endParaRPr lang="en-US" altLang="zh-TW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Computer &amp; Internet Architecture Lab</a:t>
            </a:r>
          </a:p>
          <a:p>
            <a:pPr>
              <a:defRPr/>
            </a:pPr>
            <a:r>
              <a:rPr lang="en-US" altLang="zh-TW" smtClean="0"/>
              <a:t>CSIE, National Cheng Kung University</a:t>
            </a:r>
            <a:endParaRPr lang="en-US" altLang="zh-TW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F3F63C-EE3D-4A67-9BE8-F52E6A2DE316}" type="slidenum">
              <a:rPr lang="en-US" altLang="zh-TW" smtClean="0"/>
              <a:pPr>
                <a:defRPr/>
              </a:pPr>
              <a:t>12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0938266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Segment</a:t>
            </a:r>
            <a:r>
              <a:rPr lang="zh-TW" altLang="en-US" dirty="0"/>
              <a:t> </a:t>
            </a:r>
            <a:r>
              <a:rPr lang="en-US" altLang="zh-TW" dirty="0"/>
              <a:t>(</a:t>
            </a:r>
            <a:r>
              <a:rPr lang="zh-TW" altLang="en-US" dirty="0"/>
              <a:t>續</a:t>
            </a:r>
            <a:r>
              <a:rPr lang="en-US" altLang="zh-TW" dirty="0"/>
              <a:t>)</a:t>
            </a:r>
            <a:endParaRPr lang="zh-TW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內容版面配置區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TW" altLang="en-US" dirty="0" smtClean="0"/>
                  <a:t>最後是</a:t>
                </a:r>
                <a:r>
                  <a:rPr lang="en-US" altLang="zh-TW" dirty="0" smtClean="0"/>
                  <a:t>Prefix</a:t>
                </a:r>
                <a:r>
                  <a:rPr lang="zh-TW" altLang="en-US" dirty="0" smtClean="0"/>
                  <a:t> </a:t>
                </a:r>
                <a:r>
                  <a:rPr lang="en-US" altLang="zh-TW" dirty="0" smtClean="0"/>
                  <a:t>4</a:t>
                </a:r>
                <a:r>
                  <a:rPr lang="zh-TW" altLang="en-US" dirty="0" smtClean="0"/>
                  <a:t>，在這裡我們觀察到</a:t>
                </a:r>
                <a:r>
                  <a:rPr lang="en-US" altLang="zh-TW" dirty="0" smtClean="0"/>
                  <a:t>Prefix</a:t>
                </a:r>
                <a:r>
                  <a:rPr lang="zh-TW" altLang="en-US" dirty="0"/>
                  <a:t> </a:t>
                </a:r>
                <a:r>
                  <a:rPr lang="en-US" altLang="zh-TW" dirty="0" smtClean="0"/>
                  <a:t>4</a:t>
                </a:r>
                <a:r>
                  <a:rPr lang="zh-TW" altLang="en-US" dirty="0"/>
                  <a:t> </a:t>
                </a:r>
                <a:r>
                  <a:rPr lang="zh-TW" altLang="en-US" dirty="0" smtClean="0"/>
                  <a:t>的前</a:t>
                </a:r>
                <a:r>
                  <a:rPr lang="zh-TW" altLang="en-US" dirty="0"/>
                  <a:t> </a:t>
                </a:r>
                <a:r>
                  <a:rPr lang="en-US" altLang="zh-TW" dirty="0" smtClean="0"/>
                  <a:t>2</a:t>
                </a:r>
                <a:r>
                  <a:rPr lang="zh-TW" altLang="en-US" dirty="0" smtClean="0"/>
                  <a:t> 個</a:t>
                </a:r>
                <a:r>
                  <a:rPr lang="zh-TW" altLang="en-US" dirty="0"/>
                  <a:t> </a:t>
                </a:r>
                <a:r>
                  <a:rPr lang="en-US" altLang="zh-TW" dirty="0" smtClean="0"/>
                  <a:t>bi</a:t>
                </a:r>
                <a:r>
                  <a:rPr lang="en-US" altLang="zh-TW" dirty="0"/>
                  <a:t>t</a:t>
                </a:r>
                <a:r>
                  <a:rPr lang="zh-TW" altLang="en-US" dirty="0" smtClean="0"/>
                  <a:t> </a:t>
                </a:r>
                <a:r>
                  <a:rPr lang="zh-TW" altLang="en-US" dirty="0"/>
                  <a:t>為</a:t>
                </a:r>
                <a:r>
                  <a:rPr lang="zh-TW" altLang="en-US" dirty="0" smtClean="0"/>
                  <a:t>  </a:t>
                </a:r>
                <a:r>
                  <a:rPr lang="en-US" altLang="zh-TW" dirty="0" smtClean="0"/>
                  <a:t>1</a:t>
                </a:r>
                <a:r>
                  <a:rPr lang="zh-TW" altLang="en-US" dirty="0" smtClean="0"/>
                  <a:t>*，而 </a:t>
                </a:r>
                <a:r>
                  <a:rPr lang="en-US" altLang="zh-TW" dirty="0" smtClean="0"/>
                  <a:t>1</a:t>
                </a:r>
                <a:r>
                  <a:rPr lang="zh-TW" altLang="en-US" dirty="0" smtClean="0"/>
                  <a:t>* 並不是一個數字，因此我們不知道該把它放到哪個</a:t>
                </a:r>
                <a:r>
                  <a:rPr lang="en-US" altLang="zh-TW" dirty="0" smtClean="0"/>
                  <a:t>group</a:t>
                </a:r>
                <a:r>
                  <a:rPr lang="zh-TW" altLang="en-US" dirty="0" smtClean="0"/>
                  <a:t>裡面。</a:t>
                </a:r>
                <a:endParaRPr lang="en-US" altLang="zh-TW" dirty="0" smtClean="0"/>
              </a:p>
              <a:p>
                <a:endParaRPr lang="en-US" altLang="zh-TW" dirty="0" smtClean="0"/>
              </a:p>
              <a:p>
                <a:pPr marL="0" indent="0">
                  <a:buNone/>
                </a:pPr>
                <a:r>
                  <a:rPr lang="en-US" altLang="zh-TW" dirty="0" smtClean="0"/>
                  <a:t>	Prefix</a:t>
                </a:r>
                <a:r>
                  <a:rPr lang="zh-TW" altLang="en-US" dirty="0" smtClean="0"/>
                  <a:t> </a:t>
                </a:r>
                <a:r>
                  <a:rPr lang="en-US" altLang="zh-TW" dirty="0"/>
                  <a:t>4</a:t>
                </a:r>
                <a:r>
                  <a:rPr lang="zh-TW" altLang="en-US" dirty="0"/>
                  <a:t> </a:t>
                </a:r>
                <a:r>
                  <a:rPr lang="en-US" altLang="zh-TW" dirty="0"/>
                  <a:t>:</a:t>
                </a:r>
                <a:r>
                  <a:rPr lang="zh-TW" altLang="en-US" dirty="0"/>
                  <a:t> </a:t>
                </a:r>
                <a:r>
                  <a:rPr lang="en-US" altLang="zh-TW" dirty="0">
                    <a:solidFill>
                      <a:srgbClr val="FF0000"/>
                    </a:solidFill>
                  </a:rPr>
                  <a:t>1</a:t>
                </a:r>
                <a:r>
                  <a:rPr lang="zh-TW" altLang="en-US" dirty="0" smtClean="0">
                    <a:solidFill>
                      <a:srgbClr val="FF0000"/>
                    </a:solidFill>
                  </a:rPr>
                  <a:t>*</a:t>
                </a:r>
                <a:r>
                  <a:rPr lang="zh-TW" altLang="en-US" dirty="0" smtClean="0"/>
                  <a:t>****** ******** ******** ********</a:t>
                </a:r>
                <a:endParaRPr lang="en-US" altLang="zh-TW" dirty="0" smtClean="0"/>
              </a:p>
              <a:p>
                <a:pPr marL="0" indent="0">
                  <a:buNone/>
                </a:pPr>
                <a:endParaRPr lang="en-US" altLang="zh-TW" dirty="0"/>
              </a:p>
              <a:p>
                <a:r>
                  <a:rPr lang="zh-TW" altLang="en-US" dirty="0" smtClean="0"/>
                  <a:t>為了解決上面這種情形所產生的問題，根據作業說明</a:t>
                </a:r>
                <a:r>
                  <a:rPr lang="en-US" altLang="zh-TW" dirty="0" smtClean="0"/>
                  <a:t>(e)</a:t>
                </a:r>
                <a:r>
                  <a:rPr lang="zh-TW" altLang="en-US" dirty="0" smtClean="0"/>
                  <a:t> 裡面的敘述，我們可以再用另一個 </a:t>
                </a:r>
                <a:r>
                  <a:rPr lang="en-US" altLang="zh-TW" dirty="0" smtClean="0"/>
                  <a:t>special</a:t>
                </a:r>
                <a:r>
                  <a:rPr lang="zh-TW" altLang="en-US" dirty="0" smtClean="0"/>
                  <a:t> </a:t>
                </a:r>
                <a:r>
                  <a:rPr lang="en-US" altLang="zh-TW" dirty="0" smtClean="0"/>
                  <a:t>group</a:t>
                </a:r>
                <a:r>
                  <a:rPr lang="zh-TW" altLang="en-US" dirty="0" smtClean="0"/>
                  <a:t> 專門儲存這種類型</a:t>
                </a:r>
                <a:r>
                  <a:rPr lang="en-US" altLang="zh-TW" dirty="0"/>
                  <a:t>(</a:t>
                </a:r>
                <a:r>
                  <a:rPr lang="zh-TW" altLang="en-US" dirty="0"/>
                  <a:t>那些</a:t>
                </a:r>
                <a:r>
                  <a:rPr lang="en-US" altLang="zh-TW" dirty="0"/>
                  <a:t>Prefix</a:t>
                </a:r>
                <a:r>
                  <a:rPr lang="zh-TW" altLang="en-US" dirty="0"/>
                  <a:t> </a:t>
                </a:r>
                <a:r>
                  <a:rPr lang="en-US" altLang="zh-TW" dirty="0"/>
                  <a:t>Length</a:t>
                </a:r>
                <a:r>
                  <a:rPr lang="zh-TW" altLang="en-US" dirty="0"/>
                  <a:t> </a:t>
                </a:r>
                <a:r>
                  <a:rPr lang="en-US" altLang="zh-TW" dirty="0"/>
                  <a:t>&lt;</a:t>
                </a:r>
                <a:r>
                  <a:rPr lang="zh-TW" altLang="en-US" dirty="0"/>
                  <a:t> </a:t>
                </a:r>
                <a:r>
                  <a:rPr lang="en-US" altLang="zh-TW" dirty="0"/>
                  <a:t>d</a:t>
                </a:r>
                <a:r>
                  <a:rPr lang="zh-TW" altLang="en-US" dirty="0"/>
                  <a:t>的</a:t>
                </a:r>
                <a:r>
                  <a:rPr lang="en-US" altLang="zh-TW" dirty="0" smtClean="0"/>
                  <a:t>)</a:t>
                </a:r>
                <a:r>
                  <a:rPr lang="zh-TW" altLang="en-US" dirty="0" smtClean="0"/>
                  <a:t>的</a:t>
                </a:r>
                <a:r>
                  <a:rPr lang="en-US" altLang="zh-TW" dirty="0" smtClean="0"/>
                  <a:t>Prefixes</a:t>
                </a:r>
                <a:r>
                  <a:rPr lang="zh-TW" altLang="en-US" dirty="0" smtClean="0"/>
                  <a:t>。</a:t>
                </a:r>
                <a:endParaRPr lang="en-US" altLang="zh-TW" dirty="0" smtClean="0"/>
              </a:p>
              <a:p>
                <a:endParaRPr lang="en-US" altLang="zh-TW" dirty="0"/>
              </a:p>
              <a:p>
                <a:r>
                  <a:rPr lang="zh-TW" altLang="en-US" dirty="0" smtClean="0"/>
                  <a:t>所以說最後我們總共將這些</a:t>
                </a:r>
                <a:r>
                  <a:rPr lang="en-US" altLang="zh-TW" dirty="0" smtClean="0"/>
                  <a:t>Prefixes</a:t>
                </a:r>
                <a:r>
                  <a:rPr lang="zh-TW" altLang="en-US" dirty="0" smtClean="0"/>
                  <a:t>們分成了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US" altLang="zh-TW" i="1">
                            <a:latin typeface="Cambria Math" panose="02040503050406030204" pitchFamily="18" charset="0"/>
                          </a:rPr>
                          <m:t>d</m:t>
                        </m:r>
                      </m:sup>
                    </m:sSup>
                    <m:r>
                      <a:rPr lang="en-US" altLang="zh-TW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zh-TW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zh-TW" altLang="en-US" i="1">
                        <a:latin typeface="Cambria Math" panose="02040503050406030204" pitchFamily="18" charset="0"/>
                      </a:rPr>
                      <m:t>個</m:t>
                    </m:r>
                    <m:r>
                      <m:rPr>
                        <m:sty m:val="p"/>
                      </m:rPr>
                      <a:rPr lang="en-US" altLang="zh-TW" i="1" dirty="0">
                        <a:latin typeface="Cambria Math" panose="02040503050406030204" pitchFamily="18" charset="0"/>
                      </a:rPr>
                      <m:t>group</m:t>
                    </m:r>
                    <m:r>
                      <m:rPr>
                        <m:sty m:val="p"/>
                      </m:rPr>
                      <a:rPr lang="en-US" altLang="zh-TW" i="1" dirty="0">
                        <a:latin typeface="Cambria Math" panose="02040503050406030204" pitchFamily="18" charset="0"/>
                      </a:rPr>
                      <m:t>s</m:t>
                    </m:r>
                    <m:r>
                      <a:rPr lang="zh-TW" altLang="en-US" i="1" dirty="0">
                        <a:latin typeface="Cambria Math" panose="02040503050406030204" pitchFamily="18" charset="0"/>
                      </a:rPr>
                      <m:t>，</m:t>
                    </m:r>
                  </m:oMath>
                </a14:m>
                <a:r>
                  <a:rPr lang="zh-TW" altLang="en-US" dirty="0" smtClean="0"/>
                  <a:t>以這個例子來說就是</a:t>
                </a:r>
                <a:r>
                  <a:rPr lang="zh-TW" altLang="en-US" dirty="0"/>
                  <a:t> </a:t>
                </a:r>
                <a:r>
                  <a:rPr lang="en-US" altLang="zh-TW" dirty="0" smtClean="0"/>
                  <a:t>4</a:t>
                </a:r>
                <a:r>
                  <a:rPr lang="zh-TW" altLang="en-US" dirty="0" smtClean="0"/>
                  <a:t> </a:t>
                </a:r>
                <a:r>
                  <a:rPr lang="en-US" altLang="zh-TW" dirty="0" smtClean="0"/>
                  <a:t>groups</a:t>
                </a:r>
                <a:r>
                  <a:rPr lang="zh-TW" altLang="en-US" dirty="0" smtClean="0"/>
                  <a:t> </a:t>
                </a:r>
                <a:r>
                  <a:rPr lang="en-US" altLang="zh-TW" dirty="0" smtClean="0"/>
                  <a:t>+</a:t>
                </a:r>
                <a:r>
                  <a:rPr lang="zh-TW" altLang="en-US" dirty="0" smtClean="0"/>
                  <a:t> </a:t>
                </a:r>
                <a:r>
                  <a:rPr lang="en-US" altLang="zh-TW" dirty="0" smtClean="0"/>
                  <a:t>1</a:t>
                </a:r>
                <a:r>
                  <a:rPr lang="zh-TW" altLang="en-US" dirty="0" smtClean="0"/>
                  <a:t> </a:t>
                </a:r>
                <a:r>
                  <a:rPr lang="en-US" altLang="zh-TW" dirty="0" smtClean="0"/>
                  <a:t>special</a:t>
                </a:r>
                <a:r>
                  <a:rPr lang="zh-TW" altLang="en-US" dirty="0" smtClean="0"/>
                  <a:t> </a:t>
                </a:r>
                <a:r>
                  <a:rPr lang="en-US" altLang="zh-TW" dirty="0" smtClean="0"/>
                  <a:t>group</a:t>
                </a:r>
                <a:r>
                  <a:rPr lang="zh-TW" altLang="en-US" dirty="0" smtClean="0"/>
                  <a:t> </a:t>
                </a:r>
                <a:r>
                  <a:rPr lang="en-US" altLang="zh-TW" dirty="0" smtClean="0"/>
                  <a:t>=</a:t>
                </a:r>
                <a:r>
                  <a:rPr lang="zh-TW" altLang="en-US" dirty="0" smtClean="0"/>
                  <a:t> </a:t>
                </a:r>
                <a:r>
                  <a:rPr lang="en-US" altLang="zh-TW" dirty="0" smtClean="0"/>
                  <a:t>5</a:t>
                </a:r>
                <a:r>
                  <a:rPr lang="zh-TW" altLang="en-US" dirty="0" smtClean="0"/>
                  <a:t> 個 </a:t>
                </a:r>
                <a:r>
                  <a:rPr lang="en-US" altLang="zh-TW" dirty="0" smtClean="0"/>
                  <a:t>groups</a:t>
                </a:r>
                <a:r>
                  <a:rPr lang="zh-TW" altLang="en-US" dirty="0" smtClean="0"/>
                  <a:t>。</a:t>
                </a:r>
                <a:endParaRPr lang="en-US" altLang="zh-TW" dirty="0" smtClean="0"/>
              </a:p>
            </p:txBody>
          </p:sp>
        </mc:Choice>
        <mc:Fallback>
          <p:sp>
            <p:nvSpPr>
              <p:cNvPr id="3" name="內容版面配置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38" t="-942" r="-891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Computer &amp; Internet Architecture Lab</a:t>
            </a:r>
          </a:p>
          <a:p>
            <a:pPr>
              <a:defRPr/>
            </a:pPr>
            <a:r>
              <a:rPr lang="en-US" altLang="zh-TW" dirty="0" smtClean="0"/>
              <a:t>CSIE, National Cheng Kung University</a:t>
            </a:r>
            <a:endParaRPr lang="en-US" altLang="zh-TW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F3F63C-EE3D-4A67-9BE8-F52E6A2DE316}" type="slidenum">
              <a:rPr lang="en-US" altLang="zh-TW" smtClean="0"/>
              <a:pPr>
                <a:defRPr/>
              </a:pPr>
              <a:t>13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3772510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Segment</a:t>
            </a:r>
            <a:r>
              <a:rPr lang="zh-TW" altLang="en-US" dirty="0"/>
              <a:t> </a:t>
            </a:r>
            <a:r>
              <a:rPr lang="en-US" altLang="zh-TW" dirty="0"/>
              <a:t>(</a:t>
            </a:r>
            <a:r>
              <a:rPr lang="zh-TW" altLang="en-US" dirty="0"/>
              <a:t>續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(1</a:t>
            </a:r>
            <a:r>
              <a:rPr lang="en-US" altLang="zh-TW" dirty="0"/>
              <a:t>)</a:t>
            </a:r>
            <a:r>
              <a:rPr lang="zh-TW" altLang="en-US" dirty="0"/>
              <a:t> </a:t>
            </a:r>
            <a:r>
              <a:rPr lang="en-US" altLang="zh-TW" dirty="0" smtClean="0"/>
              <a:t>32.0.0.1/16</a:t>
            </a:r>
            <a:r>
              <a:rPr lang="zh-TW" altLang="en-US" dirty="0" smtClean="0"/>
              <a:t> </a:t>
            </a:r>
            <a:r>
              <a:rPr lang="en-US" altLang="zh-TW" dirty="0" smtClean="0"/>
              <a:t>(2</a:t>
            </a:r>
            <a:r>
              <a:rPr lang="en-US" altLang="zh-TW" dirty="0"/>
              <a:t>)</a:t>
            </a:r>
            <a:r>
              <a:rPr lang="zh-TW" altLang="en-US" dirty="0"/>
              <a:t> </a:t>
            </a:r>
            <a:r>
              <a:rPr lang="en-US" altLang="zh-TW" dirty="0"/>
              <a:t>40.0.0.2/24</a:t>
            </a:r>
            <a:r>
              <a:rPr lang="zh-TW" altLang="en-US" dirty="0"/>
              <a:t> </a:t>
            </a:r>
            <a:r>
              <a:rPr lang="en-US" altLang="zh-TW" dirty="0"/>
              <a:t>(3)</a:t>
            </a:r>
            <a:r>
              <a:rPr lang="zh-TW" altLang="en-US" dirty="0"/>
              <a:t> </a:t>
            </a:r>
            <a:r>
              <a:rPr lang="en-US" altLang="zh-TW" dirty="0" smtClean="0"/>
              <a:t>160.0.0.3/28</a:t>
            </a:r>
            <a:r>
              <a:rPr lang="zh-TW" altLang="en-US" dirty="0" smtClean="0"/>
              <a:t> </a:t>
            </a:r>
            <a:r>
              <a:rPr lang="en-US" altLang="zh-TW" dirty="0" smtClean="0"/>
              <a:t>(4</a:t>
            </a:r>
            <a:r>
              <a:rPr lang="en-US" altLang="zh-TW" dirty="0"/>
              <a:t>)</a:t>
            </a:r>
            <a:r>
              <a:rPr lang="zh-TW" altLang="en-US" dirty="0"/>
              <a:t> </a:t>
            </a:r>
            <a:r>
              <a:rPr lang="en-US" altLang="zh-TW" dirty="0" smtClean="0"/>
              <a:t>128.0.0.0/1</a:t>
            </a:r>
            <a:r>
              <a:rPr lang="zh-TW" altLang="en-US" dirty="0" smtClean="0"/>
              <a:t> </a:t>
            </a:r>
            <a:r>
              <a:rPr lang="en-US" altLang="zh-TW" dirty="0" smtClean="0"/>
              <a:t>&amp;</a:t>
            </a:r>
            <a:r>
              <a:rPr lang="zh-TW" altLang="en-US" dirty="0" smtClean="0"/>
              <a:t> </a:t>
            </a:r>
            <a:r>
              <a:rPr lang="en-US" altLang="zh-TW" dirty="0" smtClean="0"/>
              <a:t>d</a:t>
            </a:r>
            <a:r>
              <a:rPr lang="zh-TW" altLang="en-US" dirty="0" smtClean="0"/>
              <a:t> </a:t>
            </a:r>
            <a:r>
              <a:rPr lang="en-US" altLang="zh-TW" dirty="0" smtClean="0"/>
              <a:t>=</a:t>
            </a:r>
            <a:r>
              <a:rPr lang="zh-TW" altLang="en-US" dirty="0" smtClean="0"/>
              <a:t> </a:t>
            </a:r>
            <a:r>
              <a:rPr lang="en-US" altLang="zh-TW" dirty="0" smtClean="0"/>
              <a:t>2</a:t>
            </a:r>
          </a:p>
          <a:p>
            <a:pPr marL="0" indent="0">
              <a:buNone/>
            </a:pPr>
            <a:r>
              <a:rPr lang="en-US" altLang="zh-TW" dirty="0" smtClean="0"/>
              <a:t>	Prefix</a:t>
            </a:r>
            <a:r>
              <a:rPr lang="zh-TW" altLang="en-US" dirty="0" smtClean="0"/>
              <a:t> </a:t>
            </a:r>
            <a:r>
              <a:rPr lang="en-US" altLang="zh-TW" dirty="0"/>
              <a:t>1</a:t>
            </a:r>
            <a:r>
              <a:rPr lang="zh-TW" altLang="en-US" dirty="0"/>
              <a:t> </a:t>
            </a:r>
            <a:r>
              <a:rPr lang="en-US" altLang="zh-TW" dirty="0"/>
              <a:t>:</a:t>
            </a:r>
            <a:r>
              <a:rPr lang="zh-TW" altLang="en-US" dirty="0"/>
              <a:t> </a:t>
            </a:r>
            <a:r>
              <a:rPr lang="en-US" altLang="zh-TW" dirty="0"/>
              <a:t>00100000</a:t>
            </a:r>
            <a:r>
              <a:rPr lang="zh-TW" altLang="en-US" dirty="0"/>
              <a:t> </a:t>
            </a:r>
            <a:r>
              <a:rPr lang="en-US" altLang="zh-TW" dirty="0"/>
              <a:t>00000000</a:t>
            </a:r>
            <a:r>
              <a:rPr lang="zh-TW" altLang="en-US" dirty="0"/>
              <a:t> ******** ********</a:t>
            </a:r>
            <a:endParaRPr lang="en-US" altLang="zh-TW" dirty="0"/>
          </a:p>
          <a:p>
            <a:pPr marL="0" indent="0">
              <a:buNone/>
            </a:pPr>
            <a:r>
              <a:rPr lang="en-US" altLang="zh-TW" dirty="0"/>
              <a:t>	Prefix</a:t>
            </a:r>
            <a:r>
              <a:rPr lang="zh-TW" altLang="en-US" dirty="0"/>
              <a:t> </a:t>
            </a:r>
            <a:r>
              <a:rPr lang="en-US" altLang="zh-TW" dirty="0"/>
              <a:t>2</a:t>
            </a:r>
            <a:r>
              <a:rPr lang="zh-TW" altLang="en-US" dirty="0"/>
              <a:t> </a:t>
            </a:r>
            <a:r>
              <a:rPr lang="en-US" altLang="zh-TW" dirty="0"/>
              <a:t>:</a:t>
            </a:r>
            <a:r>
              <a:rPr lang="zh-TW" altLang="en-US" dirty="0"/>
              <a:t> </a:t>
            </a:r>
            <a:r>
              <a:rPr lang="en-US" altLang="zh-TW" dirty="0"/>
              <a:t>00101000</a:t>
            </a:r>
            <a:r>
              <a:rPr lang="zh-TW" altLang="en-US" dirty="0"/>
              <a:t> </a:t>
            </a:r>
            <a:r>
              <a:rPr lang="en-US" altLang="zh-TW" dirty="0"/>
              <a:t>00000000</a:t>
            </a:r>
            <a:r>
              <a:rPr lang="zh-TW" altLang="en-US" dirty="0"/>
              <a:t> </a:t>
            </a:r>
            <a:r>
              <a:rPr lang="en-US" altLang="zh-TW" dirty="0"/>
              <a:t>00000000</a:t>
            </a:r>
            <a:r>
              <a:rPr lang="zh-TW" altLang="en-US" dirty="0"/>
              <a:t> ********</a:t>
            </a:r>
            <a:endParaRPr lang="en-US" altLang="zh-TW" dirty="0"/>
          </a:p>
          <a:p>
            <a:pPr marL="0" indent="0">
              <a:buNone/>
            </a:pPr>
            <a:r>
              <a:rPr lang="en-US" altLang="zh-TW" dirty="0"/>
              <a:t>	Prefix</a:t>
            </a:r>
            <a:r>
              <a:rPr lang="zh-TW" altLang="en-US" dirty="0"/>
              <a:t> </a:t>
            </a:r>
            <a:r>
              <a:rPr lang="en-US" altLang="zh-TW" dirty="0"/>
              <a:t>3</a:t>
            </a:r>
            <a:r>
              <a:rPr lang="zh-TW" altLang="en-US" dirty="0"/>
              <a:t> </a:t>
            </a:r>
            <a:r>
              <a:rPr lang="en-US" altLang="zh-TW" dirty="0"/>
              <a:t>:</a:t>
            </a:r>
            <a:r>
              <a:rPr lang="zh-TW" altLang="en-US" dirty="0"/>
              <a:t> </a:t>
            </a:r>
            <a:r>
              <a:rPr lang="en-US" altLang="zh-TW" dirty="0"/>
              <a:t>10100000</a:t>
            </a:r>
            <a:r>
              <a:rPr lang="zh-TW" altLang="en-US" dirty="0"/>
              <a:t> </a:t>
            </a:r>
            <a:r>
              <a:rPr lang="en-US" altLang="zh-TW" dirty="0"/>
              <a:t>00000000 00000000</a:t>
            </a:r>
            <a:r>
              <a:rPr lang="zh-TW" altLang="en-US" dirty="0"/>
              <a:t> </a:t>
            </a:r>
            <a:r>
              <a:rPr lang="en-US" altLang="zh-TW" dirty="0"/>
              <a:t>0000</a:t>
            </a:r>
            <a:r>
              <a:rPr lang="zh-TW" altLang="en-US" dirty="0"/>
              <a:t>****</a:t>
            </a:r>
            <a:endParaRPr lang="en-US" altLang="zh-TW" dirty="0"/>
          </a:p>
          <a:p>
            <a:pPr marL="0" indent="0">
              <a:buNone/>
            </a:pPr>
            <a:r>
              <a:rPr lang="en-US" altLang="zh-TW" dirty="0"/>
              <a:t>	Prefix</a:t>
            </a:r>
            <a:r>
              <a:rPr lang="zh-TW" altLang="en-US" dirty="0"/>
              <a:t> </a:t>
            </a:r>
            <a:r>
              <a:rPr lang="en-US" altLang="zh-TW" dirty="0"/>
              <a:t>4</a:t>
            </a:r>
            <a:r>
              <a:rPr lang="zh-TW" altLang="en-US" dirty="0"/>
              <a:t> </a:t>
            </a:r>
            <a:r>
              <a:rPr lang="en-US" altLang="zh-TW" dirty="0"/>
              <a:t>:</a:t>
            </a:r>
            <a:r>
              <a:rPr lang="zh-TW" altLang="en-US" dirty="0"/>
              <a:t> </a:t>
            </a:r>
            <a:r>
              <a:rPr lang="en-US" altLang="zh-TW" dirty="0"/>
              <a:t>1</a:t>
            </a:r>
            <a:r>
              <a:rPr lang="zh-TW" altLang="en-US" dirty="0" smtClean="0"/>
              <a:t>******* ******** ******** ********</a:t>
            </a:r>
            <a:endParaRPr lang="en-US" altLang="zh-TW" dirty="0" smtClean="0"/>
          </a:p>
          <a:p>
            <a:pPr marL="0" indent="0">
              <a:buNone/>
            </a:pPr>
            <a:r>
              <a:rPr lang="en-US" altLang="zh-TW" dirty="0" smtClean="0"/>
              <a:t>	=============</a:t>
            </a:r>
            <a:r>
              <a:rPr lang="zh-TW" altLang="en-US" dirty="0" smtClean="0"/>
              <a:t> </a:t>
            </a:r>
            <a:r>
              <a:rPr lang="en-US" altLang="zh-TW" dirty="0" smtClean="0"/>
              <a:t>after</a:t>
            </a:r>
            <a:r>
              <a:rPr lang="zh-TW" altLang="en-US" dirty="0" smtClean="0"/>
              <a:t> </a:t>
            </a:r>
            <a:r>
              <a:rPr lang="en-US" altLang="zh-TW" dirty="0" smtClean="0"/>
              <a:t>segment</a:t>
            </a:r>
            <a:r>
              <a:rPr lang="zh-TW" altLang="en-US" dirty="0" smtClean="0"/>
              <a:t> </a:t>
            </a:r>
            <a:r>
              <a:rPr lang="en-US" altLang="zh-TW" dirty="0"/>
              <a:t>=============</a:t>
            </a:r>
            <a:endParaRPr lang="en-US" altLang="zh-TW" dirty="0" smtClean="0"/>
          </a:p>
          <a:p>
            <a:pPr marL="0" indent="0">
              <a:buNone/>
            </a:pPr>
            <a:r>
              <a:rPr lang="en-US" altLang="zh-TW" dirty="0" smtClean="0"/>
              <a:t>	Group</a:t>
            </a:r>
            <a:r>
              <a:rPr lang="zh-TW" altLang="en-US" dirty="0" smtClean="0"/>
              <a:t> </a:t>
            </a:r>
            <a:r>
              <a:rPr lang="en-US" altLang="zh-TW" dirty="0" smtClean="0"/>
              <a:t>0</a:t>
            </a:r>
            <a:r>
              <a:rPr lang="zh-TW" altLang="en-US" dirty="0" smtClean="0"/>
              <a:t> </a:t>
            </a:r>
            <a:r>
              <a:rPr lang="en-US" altLang="zh-TW" dirty="0" smtClean="0"/>
              <a:t>:</a:t>
            </a:r>
            <a:r>
              <a:rPr lang="zh-TW" altLang="en-US" dirty="0" smtClean="0"/>
              <a:t> </a:t>
            </a:r>
            <a:r>
              <a:rPr lang="en-US" altLang="zh-TW" dirty="0" smtClean="0"/>
              <a:t>Prefix</a:t>
            </a:r>
            <a:r>
              <a:rPr lang="zh-TW" altLang="en-US" dirty="0"/>
              <a:t> </a:t>
            </a:r>
            <a:r>
              <a:rPr lang="en-US" altLang="zh-TW" dirty="0" smtClean="0"/>
              <a:t>1,</a:t>
            </a:r>
            <a:r>
              <a:rPr lang="zh-TW" altLang="en-US" dirty="0" smtClean="0"/>
              <a:t> </a:t>
            </a:r>
            <a:r>
              <a:rPr lang="en-US" altLang="zh-TW" dirty="0" smtClean="0"/>
              <a:t>Prefix</a:t>
            </a:r>
            <a:r>
              <a:rPr lang="zh-TW" altLang="en-US" dirty="0" smtClean="0"/>
              <a:t> </a:t>
            </a:r>
            <a:r>
              <a:rPr lang="en-US" altLang="zh-TW" dirty="0" smtClean="0"/>
              <a:t>2</a:t>
            </a:r>
          </a:p>
          <a:p>
            <a:pPr marL="0" indent="0">
              <a:buNone/>
            </a:pPr>
            <a:r>
              <a:rPr lang="en-US" altLang="zh-TW" dirty="0" smtClean="0"/>
              <a:t>	Group</a:t>
            </a:r>
            <a:r>
              <a:rPr lang="zh-TW" altLang="en-US" dirty="0" smtClean="0"/>
              <a:t> </a:t>
            </a:r>
            <a:r>
              <a:rPr lang="en-US" altLang="zh-TW" dirty="0" smtClean="0"/>
              <a:t>1</a:t>
            </a:r>
            <a:r>
              <a:rPr lang="zh-TW" altLang="en-US" dirty="0" smtClean="0"/>
              <a:t> </a:t>
            </a:r>
            <a:r>
              <a:rPr lang="en-US" altLang="zh-TW" dirty="0" smtClean="0"/>
              <a:t>:</a:t>
            </a:r>
            <a:r>
              <a:rPr lang="zh-TW" altLang="en-US" dirty="0" smtClean="0"/>
              <a:t> </a:t>
            </a:r>
            <a:r>
              <a:rPr lang="en-US" altLang="zh-TW" dirty="0"/>
              <a:t>(</a:t>
            </a:r>
            <a:r>
              <a:rPr lang="en-US" altLang="zh-TW" dirty="0" smtClean="0"/>
              <a:t>Null)</a:t>
            </a:r>
          </a:p>
          <a:p>
            <a:pPr marL="0" indent="0">
              <a:buNone/>
            </a:pPr>
            <a:r>
              <a:rPr lang="en-US" altLang="zh-TW" dirty="0" smtClean="0"/>
              <a:t>	Group</a:t>
            </a:r>
            <a:r>
              <a:rPr lang="zh-TW" altLang="en-US" dirty="0" smtClean="0"/>
              <a:t> </a:t>
            </a:r>
            <a:r>
              <a:rPr lang="en-US" altLang="zh-TW" dirty="0" smtClean="0"/>
              <a:t>2</a:t>
            </a:r>
            <a:r>
              <a:rPr lang="zh-TW" altLang="en-US" dirty="0" smtClean="0"/>
              <a:t> </a:t>
            </a:r>
            <a:r>
              <a:rPr lang="en-US" altLang="zh-TW" dirty="0" smtClean="0"/>
              <a:t>:</a:t>
            </a:r>
            <a:r>
              <a:rPr lang="zh-TW" altLang="en-US" dirty="0" smtClean="0"/>
              <a:t> </a:t>
            </a:r>
            <a:r>
              <a:rPr lang="en-US" altLang="zh-TW" dirty="0" smtClean="0"/>
              <a:t>Prefix</a:t>
            </a:r>
            <a:r>
              <a:rPr lang="zh-TW" altLang="en-US" dirty="0" smtClean="0"/>
              <a:t> </a:t>
            </a:r>
            <a:r>
              <a:rPr lang="en-US" altLang="zh-TW" dirty="0" smtClean="0"/>
              <a:t>3</a:t>
            </a:r>
          </a:p>
          <a:p>
            <a:pPr marL="0" indent="0">
              <a:buNone/>
            </a:pPr>
            <a:r>
              <a:rPr lang="en-US" altLang="zh-TW" dirty="0" smtClean="0"/>
              <a:t>	Group</a:t>
            </a:r>
            <a:r>
              <a:rPr lang="zh-TW" altLang="en-US" dirty="0" smtClean="0"/>
              <a:t> </a:t>
            </a:r>
            <a:r>
              <a:rPr lang="en-US" altLang="zh-TW" dirty="0" smtClean="0"/>
              <a:t>3</a:t>
            </a:r>
            <a:r>
              <a:rPr lang="zh-TW" altLang="en-US" dirty="0" smtClean="0"/>
              <a:t> </a:t>
            </a:r>
            <a:r>
              <a:rPr lang="en-US" altLang="zh-TW" dirty="0" smtClean="0"/>
              <a:t>:</a:t>
            </a:r>
            <a:r>
              <a:rPr lang="zh-TW" altLang="en-US" dirty="0" smtClean="0"/>
              <a:t> </a:t>
            </a:r>
            <a:r>
              <a:rPr lang="en-US" altLang="zh-TW" dirty="0" smtClean="0"/>
              <a:t>(Null)</a:t>
            </a:r>
          </a:p>
          <a:p>
            <a:pPr marL="0" indent="0">
              <a:buNone/>
            </a:pPr>
            <a:r>
              <a:rPr lang="en-US" altLang="zh-TW" dirty="0" smtClean="0"/>
              <a:t>	Special</a:t>
            </a:r>
            <a:r>
              <a:rPr lang="zh-TW" altLang="en-US" dirty="0" smtClean="0"/>
              <a:t> </a:t>
            </a:r>
            <a:r>
              <a:rPr lang="en-US" altLang="zh-TW" dirty="0" smtClean="0"/>
              <a:t>Group:</a:t>
            </a:r>
            <a:r>
              <a:rPr lang="zh-TW" altLang="en-US" dirty="0" smtClean="0"/>
              <a:t> </a:t>
            </a:r>
            <a:r>
              <a:rPr lang="en-US" altLang="zh-TW" dirty="0" smtClean="0"/>
              <a:t>Prefix</a:t>
            </a:r>
            <a:r>
              <a:rPr lang="zh-TW" altLang="en-US" dirty="0" smtClean="0"/>
              <a:t> </a:t>
            </a:r>
            <a:r>
              <a:rPr lang="en-US" altLang="zh-TW" dirty="0" smtClean="0"/>
              <a:t>4</a:t>
            </a:r>
            <a:endParaRPr lang="zh-TW" altLang="en-US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Computer &amp; Internet Architecture Lab</a:t>
            </a:r>
          </a:p>
          <a:p>
            <a:pPr>
              <a:defRPr/>
            </a:pPr>
            <a:r>
              <a:rPr lang="en-US" altLang="zh-TW" smtClean="0"/>
              <a:t>CSIE, National Cheng Kung University</a:t>
            </a:r>
            <a:endParaRPr lang="en-US" altLang="zh-TW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F3F63C-EE3D-4A67-9BE8-F52E6A2DE316}" type="slidenum">
              <a:rPr lang="en-US" altLang="zh-TW" smtClean="0"/>
              <a:pPr>
                <a:defRPr/>
              </a:pPr>
              <a:t>14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7391445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檔案輸出格</a:t>
            </a:r>
            <a:r>
              <a:rPr lang="zh-TW" altLang="en-US" dirty="0"/>
              <a:t>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在作業說明中有寫到，這支程式你們必須輸出四個檔案，分別為</a:t>
            </a:r>
            <a:r>
              <a:rPr lang="en-US" altLang="zh-TW" dirty="0"/>
              <a:t>“</a:t>
            </a:r>
            <a:r>
              <a:rPr lang="en-US" altLang="zh-TW" dirty="0" err="1"/>
              <a:t>length_distribution</a:t>
            </a:r>
            <a:r>
              <a:rPr lang="en-US" altLang="zh-TW" dirty="0"/>
              <a:t>” </a:t>
            </a:r>
            <a:r>
              <a:rPr lang="en-US" altLang="zh-TW" dirty="0" smtClean="0"/>
              <a:t>,</a:t>
            </a:r>
            <a:r>
              <a:rPr lang="zh-TW" altLang="en-US" dirty="0" smtClean="0"/>
              <a:t> </a:t>
            </a:r>
            <a:r>
              <a:rPr lang="en-US" altLang="zh-TW" dirty="0" smtClean="0"/>
              <a:t>“output_1”,</a:t>
            </a:r>
            <a:r>
              <a:rPr lang="zh-TW" altLang="en-US" dirty="0" smtClean="0"/>
              <a:t> </a:t>
            </a:r>
            <a:r>
              <a:rPr lang="en-US" altLang="zh-TW" dirty="0" smtClean="0"/>
              <a:t>“output_2”,</a:t>
            </a:r>
            <a:r>
              <a:rPr lang="zh-TW" altLang="en-US" dirty="0" smtClean="0"/>
              <a:t> </a:t>
            </a:r>
            <a:r>
              <a:rPr lang="en-US" altLang="zh-TW" dirty="0" smtClean="0"/>
              <a:t>“output_3”</a:t>
            </a:r>
            <a:r>
              <a:rPr lang="zh-TW" altLang="en-US" dirty="0" smtClean="0"/>
              <a:t>。</a:t>
            </a:r>
            <a:endParaRPr lang="en-US" altLang="zh-TW" dirty="0" smtClean="0"/>
          </a:p>
          <a:p>
            <a:endParaRPr lang="en-US" altLang="zh-TW" dirty="0"/>
          </a:p>
          <a:p>
            <a:r>
              <a:rPr lang="zh-TW" altLang="en-US" dirty="0" smtClean="0"/>
              <a:t>首先在 </a:t>
            </a:r>
            <a:r>
              <a:rPr lang="en-US" altLang="zh-TW" dirty="0" smtClean="0"/>
              <a:t>“</a:t>
            </a:r>
            <a:r>
              <a:rPr lang="en-US" altLang="zh-TW" dirty="0" err="1"/>
              <a:t>length_distribution</a:t>
            </a:r>
            <a:r>
              <a:rPr lang="en-US" altLang="zh-TW" dirty="0" smtClean="0"/>
              <a:t>”</a:t>
            </a:r>
            <a:r>
              <a:rPr lang="zh-TW" altLang="en-US" dirty="0" smtClean="0"/>
              <a:t> 中，你們必須計算在原始的 </a:t>
            </a:r>
            <a:r>
              <a:rPr lang="en-US" altLang="zh-TW" dirty="0" smtClean="0"/>
              <a:t>”routing_table.txt”</a:t>
            </a:r>
            <a:r>
              <a:rPr lang="zh-TW" altLang="en-US" dirty="0" smtClean="0"/>
              <a:t> 中，每種 </a:t>
            </a:r>
            <a:r>
              <a:rPr lang="en-US" altLang="zh-TW" dirty="0" smtClean="0"/>
              <a:t>prefix</a:t>
            </a:r>
            <a:r>
              <a:rPr lang="zh-TW" altLang="en-US" dirty="0" smtClean="0"/>
              <a:t> </a:t>
            </a:r>
            <a:r>
              <a:rPr lang="en-US" altLang="zh-TW" dirty="0" smtClean="0"/>
              <a:t>length</a:t>
            </a:r>
            <a:r>
              <a:rPr lang="zh-TW" altLang="en-US" dirty="0" smtClean="0"/>
              <a:t> 為 </a:t>
            </a:r>
            <a:r>
              <a:rPr lang="en-US" altLang="zh-TW" dirty="0" err="1" smtClean="0"/>
              <a:t>i</a:t>
            </a:r>
            <a:r>
              <a:rPr lang="zh-TW" altLang="en-US" dirty="0" smtClean="0"/>
              <a:t> </a:t>
            </a:r>
            <a:r>
              <a:rPr lang="en-US" altLang="zh-TW" dirty="0" smtClean="0"/>
              <a:t>(</a:t>
            </a:r>
            <a:r>
              <a:rPr lang="zh-TW" altLang="en-US" dirty="0" smtClean="0"/>
              <a:t> </a:t>
            </a:r>
            <a:r>
              <a:rPr lang="en-US" altLang="zh-TW" dirty="0"/>
              <a:t>i</a:t>
            </a:r>
            <a:r>
              <a:rPr lang="zh-TW" altLang="en-US" dirty="0" smtClean="0"/>
              <a:t> </a:t>
            </a:r>
            <a:r>
              <a:rPr lang="en-US" altLang="zh-TW" dirty="0" smtClean="0"/>
              <a:t>=</a:t>
            </a:r>
            <a:r>
              <a:rPr lang="zh-TW" altLang="en-US" dirty="0" smtClean="0"/>
              <a:t> </a:t>
            </a:r>
            <a:r>
              <a:rPr lang="en-US" altLang="zh-TW" dirty="0" smtClean="0"/>
              <a:t>0</a:t>
            </a:r>
            <a:r>
              <a:rPr lang="zh-TW" altLang="en-US" dirty="0" smtClean="0"/>
              <a:t> </a:t>
            </a:r>
            <a:r>
              <a:rPr lang="en-US" altLang="zh-TW" dirty="0" smtClean="0"/>
              <a:t>to</a:t>
            </a:r>
            <a:r>
              <a:rPr lang="zh-TW" altLang="en-US" dirty="0" smtClean="0"/>
              <a:t> </a:t>
            </a:r>
            <a:r>
              <a:rPr lang="en-US" altLang="zh-TW" dirty="0" smtClean="0"/>
              <a:t>32)</a:t>
            </a:r>
            <a:r>
              <a:rPr lang="zh-TW" altLang="en-US" dirty="0" smtClean="0"/>
              <a:t>的 </a:t>
            </a:r>
            <a:r>
              <a:rPr lang="en-US" altLang="zh-TW" dirty="0" smtClean="0"/>
              <a:t>Prefixes</a:t>
            </a:r>
            <a:r>
              <a:rPr lang="zh-TW" altLang="en-US" dirty="0" smtClean="0"/>
              <a:t> 總共有幾個。因此在</a:t>
            </a:r>
            <a:r>
              <a:rPr lang="en-US" altLang="zh-TW" dirty="0" smtClean="0"/>
              <a:t>”</a:t>
            </a:r>
            <a:r>
              <a:rPr lang="en-US" altLang="zh-TW" dirty="0" err="1" smtClean="0"/>
              <a:t>length_distribution</a:t>
            </a:r>
            <a:r>
              <a:rPr lang="en-US" altLang="zh-TW" dirty="0" smtClean="0"/>
              <a:t>”</a:t>
            </a:r>
            <a:r>
              <a:rPr lang="zh-TW" altLang="en-US" dirty="0" smtClean="0"/>
              <a:t>檔案中，必須包含</a:t>
            </a:r>
            <a:r>
              <a:rPr lang="en-US" altLang="zh-TW" dirty="0" smtClean="0"/>
              <a:t>33</a:t>
            </a:r>
            <a:r>
              <a:rPr lang="zh-TW" altLang="en-US" dirty="0" smtClean="0"/>
              <a:t>行的資料，每一行包含一個數字。   第一行輸出</a:t>
            </a:r>
            <a:r>
              <a:rPr lang="en-US" altLang="zh-TW" dirty="0" smtClean="0"/>
              <a:t>prefix</a:t>
            </a:r>
            <a:r>
              <a:rPr lang="zh-TW" altLang="en-US" dirty="0" smtClean="0"/>
              <a:t> </a:t>
            </a:r>
            <a:r>
              <a:rPr lang="en-US" altLang="zh-TW" dirty="0" smtClean="0"/>
              <a:t>length</a:t>
            </a:r>
            <a:r>
              <a:rPr lang="zh-TW" altLang="en-US" dirty="0" smtClean="0"/>
              <a:t>  </a:t>
            </a:r>
            <a:r>
              <a:rPr lang="en-US" altLang="zh-TW" dirty="0" smtClean="0"/>
              <a:t>=</a:t>
            </a:r>
            <a:r>
              <a:rPr lang="zh-TW" altLang="en-US" dirty="0" smtClean="0"/>
              <a:t> </a:t>
            </a:r>
            <a:r>
              <a:rPr lang="en-US" altLang="zh-TW" dirty="0" smtClean="0"/>
              <a:t>0</a:t>
            </a:r>
            <a:r>
              <a:rPr lang="zh-TW" altLang="en-US" dirty="0" smtClean="0"/>
              <a:t> 的</a:t>
            </a:r>
            <a:r>
              <a:rPr lang="en-US" altLang="zh-TW" dirty="0" smtClean="0"/>
              <a:t>Prefixes</a:t>
            </a:r>
            <a:r>
              <a:rPr lang="zh-TW" altLang="en-US" dirty="0" smtClean="0"/>
              <a:t>數量，第二行輸出</a:t>
            </a:r>
            <a:r>
              <a:rPr lang="en-US" altLang="zh-TW" dirty="0" smtClean="0"/>
              <a:t>prefix</a:t>
            </a:r>
            <a:r>
              <a:rPr lang="zh-TW" altLang="en-US" dirty="0" smtClean="0"/>
              <a:t> </a:t>
            </a:r>
            <a:r>
              <a:rPr lang="en-US" altLang="zh-TW" dirty="0" smtClean="0"/>
              <a:t>length</a:t>
            </a:r>
            <a:r>
              <a:rPr lang="zh-TW" altLang="en-US" dirty="0" smtClean="0"/>
              <a:t> </a:t>
            </a:r>
            <a:r>
              <a:rPr lang="en-US" altLang="zh-TW" dirty="0" smtClean="0"/>
              <a:t>=</a:t>
            </a:r>
            <a:r>
              <a:rPr lang="zh-TW" altLang="en-US" dirty="0" smtClean="0"/>
              <a:t> </a:t>
            </a:r>
            <a:r>
              <a:rPr lang="en-US" altLang="zh-TW" dirty="0" smtClean="0"/>
              <a:t>1</a:t>
            </a:r>
            <a:r>
              <a:rPr lang="zh-TW" altLang="en-US" dirty="0" smtClean="0"/>
              <a:t> 的 </a:t>
            </a:r>
            <a:r>
              <a:rPr lang="en-US" altLang="zh-TW" dirty="0"/>
              <a:t>P</a:t>
            </a:r>
            <a:r>
              <a:rPr lang="en-US" altLang="zh-TW" dirty="0" smtClean="0"/>
              <a:t>refixes</a:t>
            </a:r>
            <a:r>
              <a:rPr lang="zh-TW" altLang="en-US" dirty="0" smtClean="0"/>
              <a:t>數量，依此類推。</a:t>
            </a:r>
            <a:endParaRPr lang="en-US" altLang="zh-TW" dirty="0" smtClean="0"/>
          </a:p>
          <a:p>
            <a:endParaRPr lang="en-US" altLang="zh-TW" dirty="0"/>
          </a:p>
          <a:p>
            <a:r>
              <a:rPr lang="zh-TW" altLang="en-US" dirty="0" smtClean="0"/>
              <a:t>注意每一行只需要輸出相對應的數字就好，不要輸出任何額外訊息，否則我們會斟酌扣分。</a:t>
            </a:r>
            <a:endParaRPr lang="en-US" altLang="zh-TW" dirty="0"/>
          </a:p>
          <a:p>
            <a:endParaRPr lang="en-US" altLang="zh-TW" dirty="0" smtClean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Computer &amp; Internet Architecture Lab</a:t>
            </a:r>
          </a:p>
          <a:p>
            <a:pPr>
              <a:defRPr/>
            </a:pPr>
            <a:r>
              <a:rPr lang="en-US" altLang="zh-TW" dirty="0" smtClean="0"/>
              <a:t>CSIE, National Cheng Kung University</a:t>
            </a:r>
            <a:endParaRPr lang="en-US" altLang="zh-TW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F3F63C-EE3D-4A67-9BE8-F52E6A2DE316}" type="slidenum">
              <a:rPr lang="en-US" altLang="zh-TW" smtClean="0"/>
              <a:pPr>
                <a:defRPr/>
              </a:pPr>
              <a:t>15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6922036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檔案輸出</a:t>
            </a:r>
            <a:r>
              <a:rPr lang="zh-TW" altLang="en-US" dirty="0" smtClean="0"/>
              <a:t>格式</a:t>
            </a:r>
            <a:r>
              <a:rPr lang="en-US" altLang="zh-TW" dirty="0" smtClean="0"/>
              <a:t>(</a:t>
            </a:r>
            <a:r>
              <a:rPr lang="zh-TW" altLang="en-US" dirty="0" smtClean="0"/>
              <a:t>續</a:t>
            </a:r>
            <a:r>
              <a:rPr lang="en-US" altLang="zh-TW" dirty="0" smtClean="0"/>
              <a:t>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接下來介紹剩下三個檔案的輸出格式，在這三個檔案中，你們必須使用 </a:t>
            </a:r>
            <a:r>
              <a:rPr lang="en-US" altLang="zh-TW" dirty="0" smtClean="0"/>
              <a:t>”trace_file.txt”</a:t>
            </a:r>
            <a:r>
              <a:rPr lang="zh-TW" altLang="en-US" dirty="0" smtClean="0"/>
              <a:t>裡面的那些 </a:t>
            </a:r>
            <a:r>
              <a:rPr lang="en-US" altLang="zh-TW" dirty="0" smtClean="0"/>
              <a:t>IP</a:t>
            </a:r>
            <a:r>
              <a:rPr lang="zh-TW" altLang="en-US" dirty="0" smtClean="0"/>
              <a:t>，去搜尋在不同情況下</a:t>
            </a:r>
            <a:r>
              <a:rPr lang="en-US" altLang="zh-TW" dirty="0" smtClean="0"/>
              <a:t>(</a:t>
            </a:r>
            <a:r>
              <a:rPr lang="zh-TW" altLang="en-US" dirty="0" smtClean="0"/>
              <a:t>詳細請看作業說明</a:t>
            </a:r>
            <a:r>
              <a:rPr lang="en-US" altLang="zh-TW" dirty="0" smtClean="0"/>
              <a:t>)</a:t>
            </a:r>
            <a:r>
              <a:rPr lang="zh-TW" altLang="en-US" dirty="0" smtClean="0"/>
              <a:t>所得到的搜尋結果。</a:t>
            </a:r>
            <a:endParaRPr lang="en-US" altLang="zh-TW" dirty="0" smtClean="0"/>
          </a:p>
          <a:p>
            <a:endParaRPr lang="en-US" altLang="zh-TW" dirty="0"/>
          </a:p>
          <a:p>
            <a:r>
              <a:rPr lang="zh-TW" altLang="en-US" dirty="0" smtClean="0"/>
              <a:t>假設 </a:t>
            </a:r>
            <a:r>
              <a:rPr lang="en-US" altLang="zh-TW" dirty="0" smtClean="0"/>
              <a:t>“trace_file.txt”</a:t>
            </a:r>
            <a:r>
              <a:rPr lang="zh-TW" altLang="en-US" dirty="0" smtClean="0"/>
              <a:t>裡面有 </a:t>
            </a:r>
            <a:r>
              <a:rPr lang="en-US" altLang="zh-TW" dirty="0" smtClean="0"/>
              <a:t>n</a:t>
            </a:r>
            <a:r>
              <a:rPr lang="zh-TW" altLang="en-US" dirty="0" smtClean="0"/>
              <a:t> 個 </a:t>
            </a:r>
            <a:r>
              <a:rPr lang="en-US" altLang="zh-TW" dirty="0" smtClean="0"/>
              <a:t>IP</a:t>
            </a:r>
            <a:r>
              <a:rPr lang="zh-TW" altLang="en-US" dirty="0" smtClean="0"/>
              <a:t>，那麼在這三個檔案中，必須</a:t>
            </a:r>
            <a:r>
              <a:rPr lang="en-US" altLang="zh-TW" dirty="0" smtClean="0"/>
              <a:t>output</a:t>
            </a:r>
            <a:r>
              <a:rPr lang="zh-TW" altLang="en-US" dirty="0" smtClean="0"/>
              <a:t> </a:t>
            </a:r>
            <a:r>
              <a:rPr lang="en-US" altLang="zh-TW" dirty="0" smtClean="0"/>
              <a:t>n</a:t>
            </a:r>
            <a:r>
              <a:rPr lang="zh-TW" altLang="en-US" dirty="0" smtClean="0"/>
              <a:t> 行的訊息，每一行的輸出為 </a:t>
            </a:r>
            <a:r>
              <a:rPr lang="en-US" altLang="zh-TW" dirty="0" smtClean="0"/>
              <a:t>“successful”</a:t>
            </a:r>
            <a:r>
              <a:rPr lang="zh-TW" altLang="en-US" dirty="0" smtClean="0"/>
              <a:t> 或是 </a:t>
            </a:r>
            <a:r>
              <a:rPr lang="en-US" altLang="zh-TW" dirty="0" smtClean="0"/>
              <a:t>“fails”</a:t>
            </a:r>
            <a:r>
              <a:rPr lang="zh-TW" altLang="en-US" dirty="0" smtClean="0"/>
              <a:t>，第一行輸出</a:t>
            </a:r>
            <a:r>
              <a:rPr lang="en-US" altLang="zh-TW" dirty="0" smtClean="0"/>
              <a:t> </a:t>
            </a:r>
            <a:r>
              <a:rPr lang="en-US" altLang="zh-TW" dirty="0"/>
              <a:t>“trace_file.txt</a:t>
            </a:r>
            <a:r>
              <a:rPr lang="en-US" altLang="zh-TW" dirty="0" smtClean="0"/>
              <a:t>”</a:t>
            </a:r>
            <a:r>
              <a:rPr lang="zh-TW" altLang="en-US" dirty="0" smtClean="0"/>
              <a:t>中第一個</a:t>
            </a:r>
            <a:r>
              <a:rPr lang="en-US" altLang="zh-TW" dirty="0" smtClean="0"/>
              <a:t>IP</a:t>
            </a:r>
            <a:r>
              <a:rPr lang="zh-TW" altLang="en-US" dirty="0" smtClean="0"/>
              <a:t>的搜尋結果，第二行輸出第二個</a:t>
            </a:r>
            <a:r>
              <a:rPr lang="en-US" altLang="zh-TW" dirty="0" smtClean="0"/>
              <a:t>IP</a:t>
            </a:r>
            <a:r>
              <a:rPr lang="zh-TW" altLang="en-US" dirty="0" smtClean="0"/>
              <a:t>的搜尋結果，依此類推。</a:t>
            </a:r>
            <a:endParaRPr lang="en-US" altLang="zh-TW" dirty="0" smtClean="0"/>
          </a:p>
          <a:p>
            <a:endParaRPr lang="en-US" altLang="zh-TW" dirty="0"/>
          </a:p>
          <a:p>
            <a:r>
              <a:rPr lang="zh-TW" altLang="en-US" dirty="0" smtClean="0"/>
              <a:t>注意每一行只需要輸出 </a:t>
            </a:r>
            <a:r>
              <a:rPr lang="en-US" altLang="zh-TW" dirty="0" smtClean="0"/>
              <a:t>“successful”</a:t>
            </a:r>
            <a:r>
              <a:rPr lang="zh-TW" altLang="en-US" dirty="0" smtClean="0"/>
              <a:t> 或是 </a:t>
            </a:r>
            <a:r>
              <a:rPr lang="en-US" altLang="zh-TW" dirty="0" smtClean="0"/>
              <a:t>“fails”</a:t>
            </a:r>
            <a:r>
              <a:rPr lang="zh-TW" altLang="en-US" dirty="0" smtClean="0"/>
              <a:t>，全部都是小寫，並且不包括引號</a:t>
            </a:r>
            <a:r>
              <a:rPr lang="en-US" altLang="zh-TW" dirty="0" smtClean="0"/>
              <a:t>(</a:t>
            </a:r>
            <a:r>
              <a:rPr lang="zh-TW" altLang="en-US" dirty="0" smtClean="0"/>
              <a:t> </a:t>
            </a:r>
            <a:r>
              <a:rPr lang="en-US" altLang="zh-TW" dirty="0" smtClean="0"/>
              <a:t>”</a:t>
            </a:r>
            <a:r>
              <a:rPr lang="zh-TW" altLang="en-US" dirty="0" smtClean="0"/>
              <a:t> </a:t>
            </a:r>
            <a:r>
              <a:rPr lang="en-US" altLang="zh-TW" dirty="0" smtClean="0"/>
              <a:t>”</a:t>
            </a:r>
            <a:r>
              <a:rPr lang="zh-TW" altLang="en-US" dirty="0" smtClean="0"/>
              <a:t> </a:t>
            </a:r>
            <a:r>
              <a:rPr lang="en-US" altLang="zh-TW" dirty="0" smtClean="0"/>
              <a:t>)</a:t>
            </a:r>
            <a:r>
              <a:rPr lang="zh-TW" altLang="en-US" dirty="0" smtClean="0"/>
              <a:t>的部分，</a:t>
            </a:r>
            <a:r>
              <a:rPr lang="zh-TW" altLang="en-US" dirty="0"/>
              <a:t>不要輸出任何額外訊息，</a:t>
            </a:r>
            <a:r>
              <a:rPr lang="zh-TW" altLang="en-US" dirty="0" smtClean="0"/>
              <a:t>否則一</a:t>
            </a:r>
            <a:r>
              <a:rPr lang="zh-TW" altLang="en-US" dirty="0"/>
              <a:t>樣</a:t>
            </a:r>
            <a:r>
              <a:rPr lang="zh-TW" altLang="en-US" dirty="0" smtClean="0"/>
              <a:t>會</a:t>
            </a:r>
            <a:r>
              <a:rPr lang="zh-TW" altLang="en-US" dirty="0"/>
              <a:t>斟酌扣分。</a:t>
            </a:r>
            <a:endParaRPr lang="en-US" altLang="zh-TW" dirty="0" smtClean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Computer &amp; Internet Architecture Lab</a:t>
            </a:r>
          </a:p>
          <a:p>
            <a:pPr>
              <a:defRPr/>
            </a:pPr>
            <a:r>
              <a:rPr lang="en-US" altLang="zh-TW" smtClean="0"/>
              <a:t>CSIE, National Cheng Kung University</a:t>
            </a:r>
            <a:endParaRPr lang="en-US" altLang="zh-TW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F3F63C-EE3D-4A67-9BE8-F52E6A2DE316}" type="slidenum">
              <a:rPr lang="en-US" altLang="zh-TW" smtClean="0"/>
              <a:pPr>
                <a:defRPr/>
              </a:pPr>
              <a:t>16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955981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計算</a:t>
            </a:r>
            <a:r>
              <a:rPr lang="en-US" altLang="zh-TW" dirty="0" smtClean="0"/>
              <a:t>clock</a:t>
            </a:r>
            <a:r>
              <a:rPr lang="zh-TW" altLang="en-US" dirty="0" smtClean="0"/>
              <a:t> </a:t>
            </a:r>
            <a:r>
              <a:rPr lang="en-US" altLang="zh-TW" dirty="0" smtClean="0"/>
              <a:t>cycles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在作業說明</a:t>
            </a:r>
            <a:r>
              <a:rPr lang="en-US" altLang="zh-TW" dirty="0" smtClean="0"/>
              <a:t>(k)</a:t>
            </a:r>
            <a:r>
              <a:rPr lang="zh-TW" altLang="en-US" dirty="0" smtClean="0"/>
              <a:t>有提到必須計算</a:t>
            </a:r>
            <a:r>
              <a:rPr lang="en-US" altLang="zh-TW" dirty="0" smtClean="0"/>
              <a:t>search,</a:t>
            </a:r>
            <a:r>
              <a:rPr lang="zh-TW" altLang="en-US" dirty="0" smtClean="0"/>
              <a:t> </a:t>
            </a:r>
            <a:r>
              <a:rPr lang="en-US" altLang="zh-TW" dirty="0" smtClean="0"/>
              <a:t>insert,</a:t>
            </a:r>
            <a:r>
              <a:rPr lang="zh-TW" altLang="en-US" dirty="0" smtClean="0"/>
              <a:t> </a:t>
            </a:r>
            <a:r>
              <a:rPr lang="en-US" altLang="zh-TW" dirty="0" smtClean="0"/>
              <a:t>delete</a:t>
            </a:r>
            <a:r>
              <a:rPr lang="zh-TW" altLang="en-US" dirty="0" smtClean="0"/>
              <a:t>所花費的</a:t>
            </a:r>
            <a:r>
              <a:rPr lang="en-US" altLang="zh-TW" dirty="0" smtClean="0"/>
              <a:t>clock</a:t>
            </a:r>
            <a:r>
              <a:rPr lang="zh-TW" altLang="en-US" dirty="0" smtClean="0"/>
              <a:t> </a:t>
            </a:r>
            <a:r>
              <a:rPr lang="en-US" altLang="zh-TW" dirty="0" smtClean="0"/>
              <a:t>cycles</a:t>
            </a:r>
            <a:r>
              <a:rPr lang="zh-TW" altLang="en-US" dirty="0" smtClean="0"/>
              <a:t>，並且畫成曲線圖放入</a:t>
            </a:r>
            <a:r>
              <a:rPr lang="en-US" altLang="zh-TW" dirty="0" smtClean="0"/>
              <a:t>report</a:t>
            </a:r>
            <a:r>
              <a:rPr lang="zh-TW" altLang="en-US" dirty="0" smtClean="0"/>
              <a:t>中。</a:t>
            </a:r>
            <a:endParaRPr lang="en-US" altLang="zh-TW" dirty="0" smtClean="0"/>
          </a:p>
          <a:p>
            <a:endParaRPr lang="en-US" altLang="zh-TW" dirty="0"/>
          </a:p>
          <a:p>
            <a:r>
              <a:rPr lang="zh-TW" altLang="en-US" dirty="0" smtClean="0"/>
              <a:t>要注意這張曲線圖要表達的是</a:t>
            </a:r>
            <a:r>
              <a:rPr lang="en-US" altLang="zh-TW" dirty="0" smtClean="0"/>
              <a:t>Frequency</a:t>
            </a:r>
            <a:r>
              <a:rPr lang="zh-TW" altLang="en-US" dirty="0" smtClean="0"/>
              <a:t>，也就是說，假設總共有 </a:t>
            </a:r>
            <a:r>
              <a:rPr lang="en-US" altLang="zh-TW" dirty="0" smtClean="0"/>
              <a:t>a</a:t>
            </a:r>
            <a:r>
              <a:rPr lang="zh-TW" altLang="en-US" dirty="0" smtClean="0"/>
              <a:t> 個 </a:t>
            </a:r>
            <a:r>
              <a:rPr lang="en-US" altLang="zh-TW" dirty="0" smtClean="0"/>
              <a:t>IP</a:t>
            </a:r>
            <a:r>
              <a:rPr lang="zh-TW" altLang="en-US" dirty="0" smtClean="0"/>
              <a:t> 要被 </a:t>
            </a:r>
            <a:r>
              <a:rPr lang="en-US" altLang="zh-TW" dirty="0" smtClean="0"/>
              <a:t>Search</a:t>
            </a:r>
            <a:r>
              <a:rPr lang="zh-TW" altLang="en-US" dirty="0" smtClean="0"/>
              <a:t>，那麼你們就必須將這 </a:t>
            </a:r>
            <a:r>
              <a:rPr lang="en-US" altLang="zh-TW" dirty="0" smtClean="0"/>
              <a:t>a</a:t>
            </a:r>
            <a:r>
              <a:rPr lang="zh-TW" altLang="en-US" dirty="0" smtClean="0"/>
              <a:t> 次的搜尋時間都記錄下來並畫成圖；假設有 </a:t>
            </a:r>
            <a:r>
              <a:rPr lang="en-US" altLang="zh-TW" dirty="0" smtClean="0"/>
              <a:t>b</a:t>
            </a:r>
            <a:r>
              <a:rPr lang="zh-TW" altLang="en-US" dirty="0" smtClean="0"/>
              <a:t> </a:t>
            </a:r>
            <a:r>
              <a:rPr lang="zh-TW" altLang="en-US" dirty="0"/>
              <a:t>個 </a:t>
            </a:r>
            <a:r>
              <a:rPr lang="en-US" altLang="zh-TW" dirty="0" smtClean="0"/>
              <a:t>Prefixes</a:t>
            </a:r>
            <a:r>
              <a:rPr lang="zh-TW" altLang="en-US" dirty="0" smtClean="0"/>
              <a:t> </a:t>
            </a:r>
            <a:r>
              <a:rPr lang="zh-TW" altLang="en-US" dirty="0"/>
              <a:t>要被 </a:t>
            </a:r>
            <a:r>
              <a:rPr lang="en-US" altLang="zh-TW" dirty="0" smtClean="0"/>
              <a:t>Insert</a:t>
            </a:r>
            <a:r>
              <a:rPr lang="zh-TW" altLang="en-US" dirty="0" smtClean="0"/>
              <a:t>，</a:t>
            </a:r>
            <a:r>
              <a:rPr lang="zh-TW" altLang="en-US" dirty="0"/>
              <a:t>那麼你們就必須將這 </a:t>
            </a:r>
            <a:r>
              <a:rPr lang="en-US" altLang="zh-TW" dirty="0" smtClean="0"/>
              <a:t>b</a:t>
            </a:r>
            <a:r>
              <a:rPr lang="zh-TW" altLang="en-US" dirty="0" smtClean="0"/>
              <a:t> </a:t>
            </a:r>
            <a:r>
              <a:rPr lang="zh-TW" altLang="en-US" dirty="0"/>
              <a:t>次的搜尋時間都記錄下來並畫成</a:t>
            </a:r>
            <a:r>
              <a:rPr lang="zh-TW" altLang="en-US" dirty="0" smtClean="0"/>
              <a:t>圖；</a:t>
            </a:r>
            <a:r>
              <a:rPr lang="zh-TW" altLang="en-US" dirty="0"/>
              <a:t>假設有 </a:t>
            </a:r>
            <a:r>
              <a:rPr lang="en-US" altLang="zh-TW" dirty="0" smtClean="0"/>
              <a:t>c</a:t>
            </a:r>
            <a:r>
              <a:rPr lang="zh-TW" altLang="en-US" dirty="0" smtClean="0"/>
              <a:t> </a:t>
            </a:r>
            <a:r>
              <a:rPr lang="zh-TW" altLang="en-US" dirty="0"/>
              <a:t>個 </a:t>
            </a:r>
            <a:r>
              <a:rPr lang="en-US" altLang="zh-TW" dirty="0"/>
              <a:t>Prefixes</a:t>
            </a:r>
            <a:r>
              <a:rPr lang="zh-TW" altLang="en-US" dirty="0"/>
              <a:t> 要被 </a:t>
            </a:r>
            <a:r>
              <a:rPr lang="en-US" altLang="zh-TW" dirty="0" smtClean="0"/>
              <a:t>Delete</a:t>
            </a:r>
            <a:r>
              <a:rPr lang="zh-TW" altLang="en-US" dirty="0" smtClean="0"/>
              <a:t>，</a:t>
            </a:r>
            <a:r>
              <a:rPr lang="zh-TW" altLang="en-US" dirty="0"/>
              <a:t>那麼你們就必須將這 </a:t>
            </a:r>
            <a:r>
              <a:rPr lang="en-US" altLang="zh-TW" dirty="0" smtClean="0"/>
              <a:t>c</a:t>
            </a:r>
            <a:r>
              <a:rPr lang="zh-TW" altLang="en-US" dirty="0" smtClean="0"/>
              <a:t> </a:t>
            </a:r>
            <a:r>
              <a:rPr lang="zh-TW" altLang="en-US" dirty="0"/>
              <a:t>次的搜尋時間都記錄下來並畫成</a:t>
            </a:r>
            <a:r>
              <a:rPr lang="zh-TW" altLang="en-US" dirty="0" smtClean="0"/>
              <a:t>圖。</a:t>
            </a:r>
            <a:endParaRPr lang="en-US" altLang="zh-TW" dirty="0" smtClean="0"/>
          </a:p>
          <a:p>
            <a:endParaRPr lang="en-US" altLang="zh-TW" dirty="0"/>
          </a:p>
          <a:p>
            <a:r>
              <a:rPr lang="zh-TW" altLang="en-US" dirty="0" smtClean="0"/>
              <a:t>下一張投影片會介紹如何去計算程式的</a:t>
            </a:r>
            <a:r>
              <a:rPr lang="en-US" altLang="zh-TW" dirty="0" smtClean="0"/>
              <a:t>clock</a:t>
            </a:r>
            <a:r>
              <a:rPr lang="zh-TW" altLang="en-US" dirty="0" smtClean="0"/>
              <a:t> </a:t>
            </a:r>
            <a:r>
              <a:rPr lang="en-US" altLang="zh-TW" dirty="0" smtClean="0"/>
              <a:t>cycles</a:t>
            </a:r>
            <a:r>
              <a:rPr lang="zh-TW" altLang="en-US" dirty="0" smtClean="0"/>
              <a:t>。</a:t>
            </a:r>
            <a:endParaRPr lang="zh-TW" altLang="en-US" dirty="0"/>
          </a:p>
          <a:p>
            <a:endParaRPr lang="zh-TW" altLang="en-US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Computer &amp; Internet Architecture Lab</a:t>
            </a:r>
          </a:p>
          <a:p>
            <a:pPr>
              <a:defRPr/>
            </a:pPr>
            <a:r>
              <a:rPr lang="en-US" altLang="zh-TW" smtClean="0"/>
              <a:t>CSIE, National Cheng Kung University</a:t>
            </a:r>
            <a:endParaRPr lang="en-US" altLang="zh-TW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F3F63C-EE3D-4A67-9BE8-F52E6A2DE316}" type="slidenum">
              <a:rPr lang="en-US" altLang="zh-TW" smtClean="0"/>
              <a:pPr>
                <a:defRPr/>
              </a:pPr>
              <a:t>17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9738179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如何計算</a:t>
            </a:r>
            <a:r>
              <a:rPr lang="en-US" altLang="zh-TW" dirty="0" smtClean="0"/>
              <a:t>clock</a:t>
            </a:r>
            <a:r>
              <a:rPr lang="zh-TW" altLang="en-US" dirty="0" smtClean="0"/>
              <a:t> </a:t>
            </a:r>
            <a:r>
              <a:rPr lang="en-US" altLang="zh-TW" dirty="0" smtClean="0"/>
              <a:t>cycles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sz="2000" dirty="0" smtClean="0"/>
              <a:t>在</a:t>
            </a:r>
            <a:r>
              <a:rPr lang="en-US" altLang="zh-TW" sz="2000" dirty="0" smtClean="0"/>
              <a:t>HW9</a:t>
            </a:r>
            <a:r>
              <a:rPr lang="zh-TW" altLang="en-US" sz="2000" dirty="0" smtClean="0"/>
              <a:t>提供的檔案裡面有一個</a:t>
            </a:r>
            <a:r>
              <a:rPr lang="en-US" altLang="zh-TW" sz="2000" dirty="0" err="1" smtClean="0"/>
              <a:t>clock.c</a:t>
            </a:r>
            <a:r>
              <a:rPr lang="zh-TW" altLang="en-US" sz="2000" dirty="0" smtClean="0"/>
              <a:t>，裡面的程式碼如下</a:t>
            </a:r>
            <a:endParaRPr lang="en-US" altLang="zh-TW" sz="2000" dirty="0" smtClean="0"/>
          </a:p>
          <a:p>
            <a:pPr marL="0" indent="0">
              <a:buNone/>
            </a:pPr>
            <a:r>
              <a:rPr lang="en-US" altLang="zh-TW" sz="1300" dirty="0"/>
              <a:t>#include&lt;</a:t>
            </a:r>
            <a:r>
              <a:rPr lang="en-US" altLang="zh-TW" sz="1300" dirty="0" err="1"/>
              <a:t>stdlib.h</a:t>
            </a:r>
            <a:r>
              <a:rPr lang="en-US" altLang="zh-TW" sz="1300" dirty="0"/>
              <a:t>&gt;</a:t>
            </a:r>
          </a:p>
          <a:p>
            <a:pPr marL="0" indent="0">
              <a:buNone/>
            </a:pPr>
            <a:r>
              <a:rPr lang="en-US" altLang="zh-TW" sz="1300" dirty="0"/>
              <a:t>#include&lt;</a:t>
            </a:r>
            <a:r>
              <a:rPr lang="en-US" altLang="zh-TW" sz="1300" dirty="0" err="1"/>
              <a:t>stdio.h</a:t>
            </a:r>
            <a:r>
              <a:rPr lang="en-US" altLang="zh-TW" sz="1300" dirty="0"/>
              <a:t>&gt;</a:t>
            </a:r>
          </a:p>
          <a:p>
            <a:pPr marL="0" indent="0">
              <a:buNone/>
            </a:pPr>
            <a:endParaRPr lang="en-US" altLang="zh-TW" sz="1300" dirty="0"/>
          </a:p>
          <a:p>
            <a:pPr marL="0" indent="0">
              <a:buNone/>
            </a:pPr>
            <a:r>
              <a:rPr lang="en-US" altLang="zh-TW" sz="1300" dirty="0"/>
              <a:t>unsigned long </a:t>
            </a:r>
            <a:r>
              <a:rPr lang="en-US" altLang="zh-TW" sz="1300" dirty="0" err="1"/>
              <a:t>long</a:t>
            </a:r>
            <a:r>
              <a:rPr lang="en-US" altLang="zh-TW" sz="1300" dirty="0"/>
              <a:t> </a:t>
            </a:r>
            <a:r>
              <a:rPr lang="en-US" altLang="zh-TW" sz="1300" dirty="0" err="1"/>
              <a:t>int</a:t>
            </a:r>
            <a:r>
              <a:rPr lang="en-US" altLang="zh-TW" sz="1300" dirty="0"/>
              <a:t> </a:t>
            </a:r>
            <a:r>
              <a:rPr lang="en-US" altLang="zh-TW" sz="1300" dirty="0" err="1"/>
              <a:t>begin,end</a:t>
            </a:r>
            <a:r>
              <a:rPr lang="en-US" altLang="zh-TW" sz="1300" dirty="0"/>
              <a:t>;</a:t>
            </a:r>
          </a:p>
          <a:p>
            <a:pPr marL="0" indent="0">
              <a:buNone/>
            </a:pPr>
            <a:endParaRPr lang="en-US" altLang="zh-TW" sz="1300" dirty="0"/>
          </a:p>
          <a:p>
            <a:pPr marL="0" indent="0">
              <a:buNone/>
            </a:pPr>
            <a:r>
              <a:rPr lang="en-US" altLang="zh-TW" sz="1300" dirty="0"/>
              <a:t>inline unsigned long </a:t>
            </a:r>
            <a:r>
              <a:rPr lang="en-US" altLang="zh-TW" sz="1300" dirty="0" err="1"/>
              <a:t>long</a:t>
            </a:r>
            <a:r>
              <a:rPr lang="en-US" altLang="zh-TW" sz="1300" dirty="0"/>
              <a:t> </a:t>
            </a:r>
            <a:r>
              <a:rPr lang="en-US" altLang="zh-TW" sz="1300" dirty="0" err="1"/>
              <a:t>int</a:t>
            </a:r>
            <a:r>
              <a:rPr lang="en-US" altLang="zh-TW" sz="1300" dirty="0"/>
              <a:t> </a:t>
            </a:r>
            <a:r>
              <a:rPr lang="en-US" altLang="zh-TW" sz="1300" dirty="0" err="1"/>
              <a:t>rdtsc</a:t>
            </a:r>
            <a:r>
              <a:rPr lang="en-US" altLang="zh-TW" sz="1300" dirty="0"/>
              <a:t>()//32-bit</a:t>
            </a:r>
          </a:p>
          <a:p>
            <a:pPr marL="0" indent="0">
              <a:buNone/>
            </a:pPr>
            <a:r>
              <a:rPr lang="en-US" altLang="zh-TW" sz="1300" dirty="0"/>
              <a:t>{	</a:t>
            </a:r>
          </a:p>
          <a:p>
            <a:pPr marL="0" indent="0">
              <a:buNone/>
            </a:pPr>
            <a:r>
              <a:rPr lang="en-US" altLang="zh-TW" sz="1300" dirty="0"/>
              <a:t>	unsigned long </a:t>
            </a:r>
            <a:r>
              <a:rPr lang="en-US" altLang="zh-TW" sz="1300" dirty="0" err="1"/>
              <a:t>long</a:t>
            </a:r>
            <a:r>
              <a:rPr lang="en-US" altLang="zh-TW" sz="1300" dirty="0"/>
              <a:t> </a:t>
            </a:r>
            <a:r>
              <a:rPr lang="en-US" altLang="zh-TW" sz="1300" dirty="0" err="1"/>
              <a:t>int</a:t>
            </a:r>
            <a:r>
              <a:rPr lang="en-US" altLang="zh-TW" sz="1300" dirty="0"/>
              <a:t> x;	</a:t>
            </a:r>
          </a:p>
          <a:p>
            <a:pPr marL="0" indent="0">
              <a:buNone/>
            </a:pPr>
            <a:r>
              <a:rPr lang="en-US" altLang="zh-TW" sz="1300" dirty="0"/>
              <a:t>	</a:t>
            </a:r>
            <a:r>
              <a:rPr lang="en-US" altLang="zh-TW" sz="1300" dirty="0" err="1"/>
              <a:t>asm</a:t>
            </a:r>
            <a:r>
              <a:rPr lang="en-US" altLang="zh-TW" sz="1300" dirty="0"/>
              <a:t>   volatile ("</a:t>
            </a:r>
            <a:r>
              <a:rPr lang="en-US" altLang="zh-TW" sz="1300" dirty="0" err="1"/>
              <a:t>rdtsc</a:t>
            </a:r>
            <a:r>
              <a:rPr lang="en-US" altLang="zh-TW" sz="1300" dirty="0"/>
              <a:t>" : "=A" (x));	</a:t>
            </a:r>
          </a:p>
          <a:p>
            <a:pPr marL="0" indent="0">
              <a:buNone/>
            </a:pPr>
            <a:r>
              <a:rPr lang="en-US" altLang="zh-TW" sz="1300" dirty="0"/>
              <a:t>	return x;</a:t>
            </a:r>
          </a:p>
          <a:p>
            <a:pPr marL="0" indent="0">
              <a:buNone/>
            </a:pPr>
            <a:r>
              <a:rPr lang="en-US" altLang="zh-TW" sz="1300" dirty="0" smtClean="0"/>
              <a:t>}</a:t>
            </a:r>
          </a:p>
          <a:p>
            <a:pPr marL="0" indent="0">
              <a:buNone/>
            </a:pPr>
            <a:endParaRPr lang="en-US" altLang="zh-TW" sz="1300" dirty="0"/>
          </a:p>
          <a:p>
            <a:pPr marL="0" indent="0">
              <a:buNone/>
            </a:pPr>
            <a:r>
              <a:rPr lang="en-US" altLang="zh-TW" sz="1300" dirty="0"/>
              <a:t>inline unsigned long </a:t>
            </a:r>
            <a:r>
              <a:rPr lang="en-US" altLang="zh-TW" sz="1300" dirty="0" err="1"/>
              <a:t>long</a:t>
            </a:r>
            <a:r>
              <a:rPr lang="en-US" altLang="zh-TW" sz="1300" dirty="0"/>
              <a:t> </a:t>
            </a:r>
            <a:r>
              <a:rPr lang="en-US" altLang="zh-TW" sz="1300" dirty="0" err="1"/>
              <a:t>int</a:t>
            </a:r>
            <a:r>
              <a:rPr lang="en-US" altLang="zh-TW" sz="1300" dirty="0"/>
              <a:t> rdtsc_64bits()//64-bit</a:t>
            </a:r>
          </a:p>
          <a:p>
            <a:pPr marL="0" indent="0">
              <a:buNone/>
            </a:pPr>
            <a:r>
              <a:rPr lang="en-US" altLang="zh-TW" sz="1300" dirty="0" smtClean="0"/>
              <a:t>{</a:t>
            </a:r>
          </a:p>
          <a:p>
            <a:pPr marL="0" indent="0">
              <a:buNone/>
            </a:pPr>
            <a:r>
              <a:rPr lang="en-US" altLang="zh-TW" sz="1300" dirty="0"/>
              <a:t>	</a:t>
            </a:r>
            <a:r>
              <a:rPr lang="en-US" altLang="zh-TW" sz="1300" dirty="0" smtClean="0"/>
              <a:t>unsigned </a:t>
            </a:r>
            <a:r>
              <a:rPr lang="en-US" altLang="zh-TW" sz="1300" dirty="0"/>
              <a:t>long </a:t>
            </a:r>
            <a:r>
              <a:rPr lang="en-US" altLang="zh-TW" sz="1300" dirty="0" err="1"/>
              <a:t>long</a:t>
            </a:r>
            <a:r>
              <a:rPr lang="en-US" altLang="zh-TW" sz="1300" dirty="0"/>
              <a:t> </a:t>
            </a:r>
            <a:r>
              <a:rPr lang="en-US" altLang="zh-TW" sz="1300" dirty="0" err="1"/>
              <a:t>int</a:t>
            </a:r>
            <a:r>
              <a:rPr lang="en-US" altLang="zh-TW" sz="1300" dirty="0"/>
              <a:t> x;   </a:t>
            </a:r>
          </a:p>
          <a:p>
            <a:pPr marL="0" indent="0">
              <a:buNone/>
            </a:pPr>
            <a:r>
              <a:rPr lang="en-US" altLang="zh-TW" sz="1300" dirty="0" smtClean="0"/>
              <a:t>	unsigned </a:t>
            </a:r>
            <a:r>
              <a:rPr lang="en-US" altLang="zh-TW" sz="1300" dirty="0"/>
              <a:t>a, d;   </a:t>
            </a:r>
            <a:endParaRPr lang="en-US" altLang="zh-TW" sz="1300" dirty="0" smtClean="0"/>
          </a:p>
          <a:p>
            <a:pPr marL="0" indent="0">
              <a:buNone/>
            </a:pPr>
            <a:r>
              <a:rPr lang="en-US" altLang="zh-TW" sz="1300" dirty="0" smtClean="0"/>
              <a:t>	__</a:t>
            </a:r>
            <a:r>
              <a:rPr lang="en-US" altLang="zh-TW" sz="1300" dirty="0" err="1"/>
              <a:t>asm</a:t>
            </a:r>
            <a:r>
              <a:rPr lang="en-US" altLang="zh-TW" sz="1300" dirty="0"/>
              <a:t>__ volatile("</a:t>
            </a:r>
            <a:r>
              <a:rPr lang="en-US" altLang="zh-TW" sz="1300" dirty="0" err="1"/>
              <a:t>rdtsc</a:t>
            </a:r>
            <a:r>
              <a:rPr lang="en-US" altLang="zh-TW" sz="1300" dirty="0"/>
              <a:t>" : "=a" (a), "=d" (d));   </a:t>
            </a:r>
            <a:endParaRPr lang="en-US" altLang="zh-TW" sz="1300" dirty="0" smtClean="0"/>
          </a:p>
          <a:p>
            <a:pPr marL="0" indent="0">
              <a:buNone/>
            </a:pPr>
            <a:r>
              <a:rPr lang="en-US" altLang="zh-TW" sz="1300" dirty="0"/>
              <a:t>	</a:t>
            </a:r>
            <a:r>
              <a:rPr lang="en-US" altLang="zh-TW" sz="1300" dirty="0" smtClean="0"/>
              <a:t>return </a:t>
            </a:r>
            <a:r>
              <a:rPr lang="en-US" altLang="zh-TW" sz="1300" dirty="0"/>
              <a:t>((unsigned long long)a) </a:t>
            </a:r>
            <a:r>
              <a:rPr lang="en-US" altLang="zh-TW" sz="1300" dirty="0" smtClean="0"/>
              <a:t>| </a:t>
            </a:r>
            <a:r>
              <a:rPr lang="en-US" altLang="zh-TW" sz="1300" dirty="0"/>
              <a:t>(((unsigned long long)d) &lt;&lt; 32</a:t>
            </a:r>
            <a:r>
              <a:rPr lang="en-US" altLang="zh-TW" sz="1300" dirty="0" smtClean="0"/>
              <a:t>);</a:t>
            </a:r>
          </a:p>
          <a:p>
            <a:pPr marL="0" indent="0">
              <a:buNone/>
            </a:pPr>
            <a:r>
              <a:rPr lang="en-US" altLang="zh-TW" sz="1300" dirty="0" smtClean="0"/>
              <a:t>}</a:t>
            </a:r>
          </a:p>
          <a:p>
            <a:endParaRPr lang="zh-TW" altLang="en-US" sz="1200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Computer &amp; Internet Architecture Lab</a:t>
            </a:r>
          </a:p>
          <a:p>
            <a:pPr>
              <a:defRPr/>
            </a:pPr>
            <a:r>
              <a:rPr lang="en-US" altLang="zh-TW" smtClean="0"/>
              <a:t>CSIE, National Cheng Kung University</a:t>
            </a:r>
            <a:endParaRPr lang="en-US" altLang="zh-TW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F3F63C-EE3D-4A67-9BE8-F52E6A2DE316}" type="slidenum">
              <a:rPr lang="en-US" altLang="zh-TW" smtClean="0"/>
              <a:pPr>
                <a:defRPr/>
              </a:pPr>
              <a:t>18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1571413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如何計算</a:t>
            </a:r>
            <a:r>
              <a:rPr lang="en-US" altLang="zh-TW" dirty="0"/>
              <a:t>clock</a:t>
            </a:r>
            <a:r>
              <a:rPr lang="zh-TW" altLang="en-US" dirty="0"/>
              <a:t> </a:t>
            </a:r>
            <a:r>
              <a:rPr lang="en-US" altLang="zh-TW" dirty="0" smtClean="0"/>
              <a:t>cycles</a:t>
            </a:r>
            <a:r>
              <a:rPr lang="zh-TW" altLang="en-US" dirty="0" smtClean="0"/>
              <a:t> </a:t>
            </a:r>
            <a:r>
              <a:rPr lang="en-US" altLang="zh-TW" dirty="0" smtClean="0"/>
              <a:t>(</a:t>
            </a:r>
            <a:r>
              <a:rPr lang="zh-TW" altLang="en-US" dirty="0" smtClean="0"/>
              <a:t>續</a:t>
            </a:r>
            <a:r>
              <a:rPr lang="en-US" altLang="zh-TW" dirty="0" smtClean="0"/>
              <a:t>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>
              <a:buClr>
                <a:schemeClr val="bg2"/>
              </a:buClr>
              <a:buSzPct val="70000"/>
              <a:buNone/>
            </a:pPr>
            <a:r>
              <a:rPr lang="en-US" altLang="zh-TW" sz="1300" dirty="0" err="1"/>
              <a:t>int</a:t>
            </a:r>
            <a:r>
              <a:rPr lang="en-US" altLang="zh-TW" sz="1300" dirty="0"/>
              <a:t> main(){	</a:t>
            </a:r>
            <a:endParaRPr lang="en-US" altLang="zh-TW" sz="1300" dirty="0" smtClean="0"/>
          </a:p>
          <a:p>
            <a:pPr marL="0" lvl="1" indent="0">
              <a:buClr>
                <a:schemeClr val="bg2"/>
              </a:buClr>
              <a:buSzPct val="70000"/>
              <a:buNone/>
            </a:pPr>
            <a:r>
              <a:rPr lang="en-US" altLang="zh-TW" sz="1300" dirty="0"/>
              <a:t>	</a:t>
            </a:r>
            <a:r>
              <a:rPr lang="en-US" altLang="zh-TW" sz="1300" dirty="0" smtClean="0"/>
              <a:t>begin </a:t>
            </a:r>
            <a:r>
              <a:rPr lang="en-US" altLang="zh-TW" sz="1300" dirty="0"/>
              <a:t>= </a:t>
            </a:r>
            <a:r>
              <a:rPr lang="en-US" altLang="zh-TW" sz="1300" dirty="0" err="1"/>
              <a:t>rdtsc</a:t>
            </a:r>
            <a:r>
              <a:rPr lang="en-US" altLang="zh-TW" sz="1300" dirty="0"/>
              <a:t>();	</a:t>
            </a:r>
            <a:endParaRPr lang="en-US" altLang="zh-TW" sz="1300" dirty="0" smtClean="0"/>
          </a:p>
          <a:p>
            <a:pPr marL="0" lvl="1" indent="0">
              <a:buClr>
                <a:schemeClr val="bg2"/>
              </a:buClr>
              <a:buSzPct val="70000"/>
              <a:buNone/>
            </a:pPr>
            <a:r>
              <a:rPr lang="en-US" altLang="zh-TW" sz="1300" dirty="0"/>
              <a:t>	</a:t>
            </a:r>
            <a:r>
              <a:rPr lang="en-US" altLang="zh-TW" sz="1300" dirty="0" smtClean="0"/>
              <a:t>/*---------------------------</a:t>
            </a:r>
            <a:r>
              <a:rPr lang="en-US" altLang="zh-TW" sz="1300" dirty="0"/>
              <a:t>	your function	---------------------------*/	</a:t>
            </a:r>
            <a:endParaRPr lang="en-US" altLang="zh-TW" sz="1300" dirty="0" smtClean="0"/>
          </a:p>
          <a:p>
            <a:pPr marL="0" lvl="1" indent="0">
              <a:buClr>
                <a:schemeClr val="bg2"/>
              </a:buClr>
              <a:buSzPct val="70000"/>
              <a:buNone/>
            </a:pPr>
            <a:r>
              <a:rPr lang="en-US" altLang="zh-TW" sz="1300" dirty="0"/>
              <a:t>	</a:t>
            </a:r>
            <a:r>
              <a:rPr lang="en-US" altLang="zh-TW" sz="1300" dirty="0" smtClean="0"/>
              <a:t>end </a:t>
            </a:r>
            <a:r>
              <a:rPr lang="en-US" altLang="zh-TW" sz="1300" dirty="0"/>
              <a:t>= </a:t>
            </a:r>
            <a:r>
              <a:rPr lang="en-US" altLang="zh-TW" sz="1300" dirty="0" err="1"/>
              <a:t>rdtsc</a:t>
            </a:r>
            <a:r>
              <a:rPr lang="en-US" altLang="zh-TW" sz="1300" dirty="0"/>
              <a:t>();		</a:t>
            </a:r>
            <a:endParaRPr lang="en-US" altLang="zh-TW" sz="1300" dirty="0" smtClean="0"/>
          </a:p>
          <a:p>
            <a:pPr marL="0" lvl="1" indent="0">
              <a:buClr>
                <a:schemeClr val="bg2"/>
              </a:buClr>
              <a:buSzPct val="70000"/>
              <a:buNone/>
            </a:pPr>
            <a:r>
              <a:rPr lang="en-US" altLang="zh-TW" sz="1300" dirty="0"/>
              <a:t>	</a:t>
            </a:r>
            <a:r>
              <a:rPr lang="en-US" altLang="zh-TW" sz="1300" dirty="0" err="1" smtClean="0"/>
              <a:t>printf</a:t>
            </a:r>
            <a:r>
              <a:rPr lang="en-US" altLang="zh-TW" sz="1300" dirty="0"/>
              <a:t>("Execute cycles %</a:t>
            </a:r>
            <a:r>
              <a:rPr lang="en-US" altLang="zh-TW" sz="1300" dirty="0" err="1"/>
              <a:t>llu</a:t>
            </a:r>
            <a:r>
              <a:rPr lang="en-US" altLang="zh-TW" sz="1300" dirty="0"/>
              <a:t> \n",(end-begin</a:t>
            </a:r>
            <a:r>
              <a:rPr lang="en-US" altLang="zh-TW" sz="1300" dirty="0" smtClean="0"/>
              <a:t>));</a:t>
            </a:r>
          </a:p>
          <a:p>
            <a:pPr marL="0" lvl="1" indent="0">
              <a:buClr>
                <a:schemeClr val="bg2"/>
              </a:buClr>
              <a:buSzPct val="70000"/>
              <a:buNone/>
            </a:pPr>
            <a:r>
              <a:rPr lang="en-US" altLang="zh-TW" sz="1300" dirty="0" smtClean="0"/>
              <a:t>}</a:t>
            </a:r>
            <a:endParaRPr lang="en-US" altLang="zh-TW" sz="1300" dirty="0"/>
          </a:p>
          <a:p>
            <a:endParaRPr lang="en-US" altLang="zh-TW" dirty="0" smtClean="0"/>
          </a:p>
          <a:p>
            <a:r>
              <a:rPr lang="zh-TW" altLang="en-US" sz="2000" dirty="0" smtClean="0"/>
              <a:t>你們可以使用</a:t>
            </a:r>
            <a:r>
              <a:rPr lang="en-US" altLang="zh-TW" sz="2000" dirty="0" err="1" smtClean="0"/>
              <a:t>clock.c</a:t>
            </a:r>
            <a:r>
              <a:rPr lang="zh-TW" altLang="en-US" sz="2000" dirty="0" smtClean="0"/>
              <a:t>裡面所提供的</a:t>
            </a:r>
            <a:r>
              <a:rPr lang="en-US" altLang="zh-TW" sz="2000" dirty="0" smtClean="0"/>
              <a:t>function</a:t>
            </a:r>
            <a:r>
              <a:rPr lang="zh-TW" altLang="en-US" sz="2000" dirty="0" smtClean="0"/>
              <a:t>，參考</a:t>
            </a:r>
            <a:r>
              <a:rPr lang="en-US" altLang="zh-TW" sz="2000" dirty="0" smtClean="0"/>
              <a:t>main()</a:t>
            </a:r>
            <a:r>
              <a:rPr lang="zh-TW" altLang="en-US" sz="2000" dirty="0" smtClean="0"/>
              <a:t>裡面的寫法來得到某段程式碼所花費的</a:t>
            </a:r>
            <a:r>
              <a:rPr lang="en-US" altLang="zh-TW" sz="2000" dirty="0" smtClean="0"/>
              <a:t>clock</a:t>
            </a:r>
            <a:r>
              <a:rPr lang="zh-TW" altLang="en-US" sz="2000" dirty="0" smtClean="0"/>
              <a:t> </a:t>
            </a:r>
            <a:r>
              <a:rPr lang="en-US" altLang="zh-TW" sz="2000" dirty="0" smtClean="0"/>
              <a:t>cycles</a:t>
            </a:r>
            <a:r>
              <a:rPr lang="zh-TW" altLang="en-US" sz="2000" dirty="0" smtClean="0"/>
              <a:t>，也就是上述程式碼裡面</a:t>
            </a:r>
            <a:r>
              <a:rPr lang="en-US" altLang="zh-TW" sz="2000" dirty="0" smtClean="0"/>
              <a:t>begin</a:t>
            </a:r>
            <a:r>
              <a:rPr lang="zh-TW" altLang="en-US" sz="2000" dirty="0" smtClean="0"/>
              <a:t> </a:t>
            </a:r>
            <a:r>
              <a:rPr lang="en-US" altLang="zh-TW" sz="2000" dirty="0" smtClean="0"/>
              <a:t>=</a:t>
            </a:r>
            <a:r>
              <a:rPr lang="zh-TW" altLang="en-US" sz="2000" dirty="0" smtClean="0"/>
              <a:t> </a:t>
            </a:r>
            <a:r>
              <a:rPr lang="en-US" altLang="zh-TW" sz="2000" dirty="0" err="1" smtClean="0"/>
              <a:t>rdtsc</a:t>
            </a:r>
            <a:r>
              <a:rPr lang="en-US" altLang="zh-TW" sz="2000" dirty="0" smtClean="0"/>
              <a:t>();</a:t>
            </a:r>
            <a:r>
              <a:rPr lang="zh-TW" altLang="en-US" sz="2000" dirty="0" smtClean="0"/>
              <a:t> 與 </a:t>
            </a:r>
            <a:r>
              <a:rPr lang="en-US" altLang="zh-TW" sz="2000" dirty="0" smtClean="0"/>
              <a:t>end</a:t>
            </a:r>
            <a:r>
              <a:rPr lang="zh-TW" altLang="en-US" sz="2000" dirty="0" smtClean="0"/>
              <a:t> </a:t>
            </a:r>
            <a:r>
              <a:rPr lang="en-US" altLang="zh-TW" sz="2000" dirty="0" smtClean="0"/>
              <a:t>=</a:t>
            </a:r>
            <a:r>
              <a:rPr lang="zh-TW" altLang="en-US" sz="2000" dirty="0" smtClean="0"/>
              <a:t> </a:t>
            </a:r>
            <a:r>
              <a:rPr lang="en-US" altLang="zh-TW" sz="2000" dirty="0" err="1" smtClean="0"/>
              <a:t>rdtsc</a:t>
            </a:r>
            <a:r>
              <a:rPr lang="en-US" altLang="zh-TW" sz="2000" dirty="0" smtClean="0"/>
              <a:t>();</a:t>
            </a:r>
            <a:r>
              <a:rPr lang="zh-TW" altLang="en-US" sz="2000" dirty="0" smtClean="0"/>
              <a:t> 之間的部分。</a:t>
            </a:r>
            <a:endParaRPr lang="en-US" altLang="zh-TW" sz="2000" dirty="0" smtClean="0"/>
          </a:p>
          <a:p>
            <a:endParaRPr lang="en-US" altLang="zh-TW" sz="2000" dirty="0"/>
          </a:p>
          <a:p>
            <a:r>
              <a:rPr lang="zh-TW" altLang="en-US" sz="2000" dirty="0" smtClean="0"/>
              <a:t>這次的作業教學就到這裡為止，希望大家都能夠耐心地仔細看完，如果對作業還是有任何問題的歡迎寄信來詢問。</a:t>
            </a:r>
            <a:endParaRPr lang="zh-TW" altLang="en-US" sz="2000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Computer &amp; Internet Architecture Lab</a:t>
            </a:r>
          </a:p>
          <a:p>
            <a:pPr>
              <a:defRPr/>
            </a:pPr>
            <a:r>
              <a:rPr lang="en-US" altLang="zh-TW" smtClean="0"/>
              <a:t>CSIE, National Cheng Kung University</a:t>
            </a:r>
            <a:endParaRPr lang="en-US" altLang="zh-TW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F3F63C-EE3D-4A67-9BE8-F52E6A2DE316}" type="slidenum">
              <a:rPr lang="en-US" altLang="zh-TW" smtClean="0"/>
              <a:pPr>
                <a:defRPr/>
              </a:pPr>
              <a:t>19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688089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Prefix </a:t>
            </a:r>
            <a:r>
              <a:rPr lang="zh-TW" altLang="en-US" dirty="0" smtClean="0"/>
              <a:t>介紹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sz="2200" dirty="0" smtClean="0"/>
              <a:t>在</a:t>
            </a:r>
            <a:r>
              <a:rPr lang="en-US" altLang="zh-TW" sz="2200" dirty="0" smtClean="0"/>
              <a:t>HW9</a:t>
            </a:r>
            <a:r>
              <a:rPr lang="zh-TW" altLang="en-US" sz="2200" dirty="0" smtClean="0"/>
              <a:t>作業裡面，需要用</a:t>
            </a:r>
            <a:r>
              <a:rPr lang="en-US" altLang="zh-TW" sz="2200" dirty="0" smtClean="0"/>
              <a:t>Linked-List</a:t>
            </a:r>
            <a:r>
              <a:rPr lang="zh-TW" altLang="en-US" sz="2200" dirty="0" smtClean="0"/>
              <a:t>儲存的資料都是</a:t>
            </a:r>
            <a:r>
              <a:rPr lang="en-US" altLang="zh-TW" sz="2200" dirty="0" smtClean="0"/>
              <a:t>Prefix</a:t>
            </a:r>
            <a:r>
              <a:rPr lang="zh-TW" altLang="en-US" sz="2200" dirty="0" smtClean="0"/>
              <a:t>，而</a:t>
            </a:r>
            <a:r>
              <a:rPr lang="en-US" altLang="zh-TW" sz="2200" dirty="0" smtClean="0"/>
              <a:t>Prefix</a:t>
            </a:r>
            <a:r>
              <a:rPr lang="zh-TW" altLang="en-US" sz="2200" dirty="0" smtClean="0"/>
              <a:t>的格式為</a:t>
            </a:r>
            <a:r>
              <a:rPr lang="zh-TW" altLang="en-US" sz="2200" dirty="0"/>
              <a:t> </a:t>
            </a:r>
            <a:r>
              <a:rPr lang="en-US" altLang="zh-TW" sz="2200" dirty="0" err="1" smtClean="0"/>
              <a:t>a.b.c.d</a:t>
            </a:r>
            <a:r>
              <a:rPr lang="en-US" altLang="zh-TW" sz="2200" dirty="0" smtClean="0"/>
              <a:t>/n</a:t>
            </a:r>
            <a:r>
              <a:rPr lang="zh-TW" altLang="en-US" sz="2200" dirty="0" smtClean="0"/>
              <a:t>，前面</a:t>
            </a:r>
            <a:r>
              <a:rPr lang="en-US" altLang="zh-TW" sz="2200" dirty="0" err="1" smtClean="0"/>
              <a:t>a.b.c.d</a:t>
            </a:r>
            <a:r>
              <a:rPr lang="zh-TW" altLang="en-US" sz="2200" dirty="0" smtClean="0"/>
              <a:t>的部分代表的是</a:t>
            </a:r>
            <a:r>
              <a:rPr lang="en-US" altLang="zh-TW" sz="2200" dirty="0" smtClean="0"/>
              <a:t>IP</a:t>
            </a:r>
            <a:r>
              <a:rPr lang="zh-TW" altLang="en-US" sz="2200" dirty="0" smtClean="0"/>
              <a:t>，</a:t>
            </a:r>
            <a:r>
              <a:rPr lang="en-US" altLang="zh-TW" sz="2200" dirty="0" smtClean="0"/>
              <a:t>n</a:t>
            </a:r>
            <a:r>
              <a:rPr lang="zh-TW" altLang="en-US" sz="2200" dirty="0" smtClean="0"/>
              <a:t>則是代表這個</a:t>
            </a:r>
            <a:r>
              <a:rPr lang="en-US" altLang="zh-TW" sz="2200" dirty="0" smtClean="0"/>
              <a:t>Prefix</a:t>
            </a:r>
            <a:r>
              <a:rPr lang="zh-TW" altLang="en-US" sz="2200" dirty="0" smtClean="0"/>
              <a:t>的</a:t>
            </a:r>
            <a:r>
              <a:rPr lang="en-US" altLang="zh-TW" sz="2200" dirty="0" smtClean="0"/>
              <a:t>Length</a:t>
            </a:r>
            <a:r>
              <a:rPr lang="zh-TW" altLang="en-US" sz="2200" dirty="0" smtClean="0"/>
              <a:t>，所以說可以用以下的資料結構在</a:t>
            </a:r>
            <a:r>
              <a:rPr lang="en-US" altLang="zh-TW" sz="2200" dirty="0" smtClean="0"/>
              <a:t>Linked-List</a:t>
            </a:r>
            <a:r>
              <a:rPr lang="zh-TW" altLang="en-US" sz="2200" dirty="0" smtClean="0"/>
              <a:t>裡面來儲存</a:t>
            </a:r>
            <a:r>
              <a:rPr lang="en-US" altLang="zh-TW" sz="2200" dirty="0" smtClean="0"/>
              <a:t>Prefix</a:t>
            </a:r>
            <a:r>
              <a:rPr lang="zh-TW" altLang="en-US" sz="2200" dirty="0"/>
              <a:t>。</a:t>
            </a:r>
            <a:endParaRPr lang="en-US" altLang="zh-TW" sz="2200" dirty="0"/>
          </a:p>
          <a:p>
            <a:endParaRPr lang="en-US" altLang="zh-TW" sz="2200" dirty="0" smtClean="0"/>
          </a:p>
          <a:p>
            <a:endParaRPr lang="en-US" altLang="zh-TW" sz="2200" dirty="0"/>
          </a:p>
          <a:p>
            <a:endParaRPr lang="en-US" altLang="zh-TW" sz="2200" dirty="0" smtClean="0"/>
          </a:p>
          <a:p>
            <a:endParaRPr lang="en-US" altLang="zh-TW" sz="2200" dirty="0" smtClean="0"/>
          </a:p>
          <a:p>
            <a:endParaRPr lang="en-US" altLang="zh-TW" sz="2200" dirty="0"/>
          </a:p>
          <a:p>
            <a:r>
              <a:rPr lang="zh-TW" altLang="en-US" sz="2200" dirty="0" smtClean="0"/>
              <a:t>由於</a:t>
            </a:r>
            <a:r>
              <a:rPr lang="en-US" altLang="zh-TW" sz="2200" dirty="0" smtClean="0"/>
              <a:t>IP</a:t>
            </a:r>
            <a:r>
              <a:rPr lang="zh-TW" altLang="en-US" sz="2200" dirty="0" smtClean="0"/>
              <a:t>裡面，</a:t>
            </a:r>
            <a:r>
              <a:rPr lang="en-US" altLang="zh-TW" sz="2200" dirty="0" err="1" smtClean="0"/>
              <a:t>a.b.c.d</a:t>
            </a:r>
            <a:r>
              <a:rPr lang="zh-TW" altLang="en-US" sz="2200" dirty="0" smtClean="0"/>
              <a:t>可以轉換為</a:t>
            </a:r>
            <a:r>
              <a:rPr lang="en-US" altLang="zh-TW" sz="2200" dirty="0" smtClean="0"/>
              <a:t>32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bits</a:t>
            </a:r>
            <a:r>
              <a:rPr lang="zh-TW" altLang="en-US" sz="2200" dirty="0" smtClean="0"/>
              <a:t>的二進位表示，所以</a:t>
            </a:r>
            <a:r>
              <a:rPr lang="en-US" altLang="zh-TW" sz="2200" dirty="0" smtClean="0"/>
              <a:t>IP</a:t>
            </a:r>
            <a:r>
              <a:rPr lang="zh-TW" altLang="en-US" sz="2200" dirty="0" smtClean="0"/>
              <a:t>的部分使用一個</a:t>
            </a:r>
            <a:r>
              <a:rPr lang="en-US" altLang="zh-TW" sz="2200" dirty="0" smtClean="0"/>
              <a:t>unsigned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(</a:t>
            </a:r>
            <a:r>
              <a:rPr lang="en-US" altLang="zh-TW" sz="2200" dirty="0" err="1" smtClean="0"/>
              <a:t>int</a:t>
            </a:r>
            <a:r>
              <a:rPr lang="en-US" altLang="zh-TW" sz="2200" dirty="0" smtClean="0"/>
              <a:t>)</a:t>
            </a:r>
            <a:r>
              <a:rPr lang="zh-TW" altLang="en-US" sz="2200" dirty="0" smtClean="0"/>
              <a:t> 來儲存，而</a:t>
            </a:r>
            <a:r>
              <a:rPr lang="en-US" altLang="zh-TW" sz="2200" dirty="0" err="1" smtClean="0"/>
              <a:t>Legnth</a:t>
            </a:r>
            <a:r>
              <a:rPr lang="zh-TW" altLang="en-US" sz="2200" dirty="0" smtClean="0"/>
              <a:t>的長度不會超過</a:t>
            </a:r>
            <a:r>
              <a:rPr lang="en-US" altLang="zh-TW" sz="2200" dirty="0" smtClean="0"/>
              <a:t>32</a:t>
            </a:r>
            <a:r>
              <a:rPr lang="zh-TW" altLang="en-US" sz="2200" dirty="0" smtClean="0"/>
              <a:t>，因此使用一個</a:t>
            </a:r>
            <a:r>
              <a:rPr lang="en-US" altLang="zh-TW" sz="2200" dirty="0" smtClean="0"/>
              <a:t>unsigned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char</a:t>
            </a:r>
            <a:r>
              <a:rPr lang="zh-TW" altLang="en-US" sz="2200" dirty="0" smtClean="0"/>
              <a:t>來儲存。</a:t>
            </a:r>
            <a:endParaRPr lang="en-US" altLang="zh-TW" sz="2200" dirty="0"/>
          </a:p>
          <a:p>
            <a:pPr lvl="1"/>
            <a:endParaRPr lang="en-US" altLang="zh-TW" sz="2200" dirty="0" smtClean="0"/>
          </a:p>
          <a:p>
            <a:endParaRPr lang="en-US" altLang="zh-TW" sz="2200" dirty="0" smtClean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Computer &amp; Internet Architecture Lab</a:t>
            </a:r>
          </a:p>
          <a:p>
            <a:pPr>
              <a:defRPr/>
            </a:pPr>
            <a:r>
              <a:rPr lang="en-US" altLang="zh-TW" smtClean="0"/>
              <a:t>CSIE, National Cheng Kung University</a:t>
            </a:r>
            <a:endParaRPr lang="en-US" altLang="zh-TW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F3F63C-EE3D-4A67-9BE8-F52E6A2DE316}" type="slidenum">
              <a:rPr lang="en-US" altLang="zh-TW" smtClean="0"/>
              <a:pPr>
                <a:defRPr/>
              </a:pPr>
              <a:t>2</a:t>
            </a:fld>
            <a:endParaRPr lang="en-US" altLang="zh-TW"/>
          </a:p>
        </p:txBody>
      </p:sp>
      <p:sp>
        <p:nvSpPr>
          <p:cNvPr id="6" name="文字方塊 5"/>
          <p:cNvSpPr txBox="1"/>
          <p:nvPr/>
        </p:nvSpPr>
        <p:spPr>
          <a:xfrm>
            <a:off x="1429789" y="2709949"/>
            <a:ext cx="34082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altLang="zh-TW" i="1" dirty="0" err="1">
                <a:latin typeface="+mj-lt"/>
              </a:rPr>
              <a:t>struct</a:t>
            </a:r>
            <a:r>
              <a:rPr lang="en-US" altLang="zh-TW" i="1" dirty="0">
                <a:latin typeface="+mj-lt"/>
              </a:rPr>
              <a:t> prefix </a:t>
            </a:r>
            <a:r>
              <a:rPr lang="en-US" altLang="zh-TW" dirty="0">
                <a:latin typeface="+mj-lt"/>
              </a:rPr>
              <a:t>{</a:t>
            </a:r>
          </a:p>
          <a:p>
            <a:pPr marL="0" indent="0">
              <a:buNone/>
            </a:pPr>
            <a:r>
              <a:rPr lang="en-US" altLang="zh-TW" i="1" dirty="0">
                <a:latin typeface="+mj-lt"/>
              </a:rPr>
              <a:t>	unsigned </a:t>
            </a:r>
            <a:r>
              <a:rPr lang="en-US" altLang="zh-TW" i="1" dirty="0" err="1">
                <a:latin typeface="+mj-lt"/>
              </a:rPr>
              <a:t>ip</a:t>
            </a:r>
            <a:r>
              <a:rPr lang="en-US" altLang="zh-TW" i="1" dirty="0">
                <a:latin typeface="+mj-lt"/>
              </a:rPr>
              <a:t>; </a:t>
            </a:r>
          </a:p>
          <a:p>
            <a:pPr marL="0" indent="0">
              <a:buNone/>
            </a:pPr>
            <a:r>
              <a:rPr lang="en-US" altLang="zh-TW" i="1" dirty="0">
                <a:latin typeface="+mj-lt"/>
              </a:rPr>
              <a:t>	unsigned char </a:t>
            </a:r>
            <a:r>
              <a:rPr lang="en-US" altLang="zh-TW" i="1" dirty="0" err="1">
                <a:latin typeface="+mj-lt"/>
              </a:rPr>
              <a:t>len</a:t>
            </a:r>
            <a:r>
              <a:rPr lang="en-US" altLang="zh-TW" i="1" dirty="0">
                <a:latin typeface="+mj-lt"/>
              </a:rPr>
              <a:t>; </a:t>
            </a:r>
          </a:p>
          <a:p>
            <a:pPr marL="0" indent="0">
              <a:buNone/>
            </a:pPr>
            <a:r>
              <a:rPr lang="en-US" altLang="zh-TW" i="1" dirty="0">
                <a:latin typeface="+mj-lt"/>
              </a:rPr>
              <a:t>	</a:t>
            </a:r>
            <a:r>
              <a:rPr lang="en-US" altLang="zh-TW" i="1" dirty="0" err="1">
                <a:latin typeface="+mj-lt"/>
              </a:rPr>
              <a:t>struct</a:t>
            </a:r>
            <a:r>
              <a:rPr lang="en-US" altLang="zh-TW" i="1" dirty="0">
                <a:latin typeface="+mj-lt"/>
              </a:rPr>
              <a:t> prefix </a:t>
            </a:r>
            <a:r>
              <a:rPr lang="en-US" altLang="zh-TW" dirty="0">
                <a:latin typeface="+mj-lt"/>
              </a:rPr>
              <a:t>*</a:t>
            </a:r>
            <a:r>
              <a:rPr lang="en-US" altLang="zh-TW" i="1" dirty="0">
                <a:latin typeface="+mj-lt"/>
              </a:rPr>
              <a:t>next;</a:t>
            </a:r>
          </a:p>
          <a:p>
            <a:pPr marL="0" indent="0">
              <a:buNone/>
            </a:pPr>
            <a:r>
              <a:rPr lang="en-US" altLang="zh-TW" dirty="0">
                <a:latin typeface="+mj-lt"/>
              </a:rPr>
              <a:t>} </a:t>
            </a:r>
          </a:p>
          <a:p>
            <a:endParaRPr lang="zh-TW" alt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46498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IP</a:t>
            </a:r>
            <a:r>
              <a:rPr lang="zh-TW" altLang="en-US" dirty="0" smtClean="0"/>
              <a:t>轉換二進位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TW" sz="2200" dirty="0" smtClean="0"/>
          </a:p>
          <a:p>
            <a:r>
              <a:rPr lang="zh-TW" altLang="en-US" sz="2200" dirty="0" smtClean="0"/>
              <a:t>前面一張投影片有提到</a:t>
            </a:r>
            <a:r>
              <a:rPr lang="en-US" altLang="zh-TW" sz="2200" dirty="0" smtClean="0"/>
              <a:t>IP</a:t>
            </a:r>
            <a:r>
              <a:rPr lang="zh-TW" altLang="en-US" sz="2200" dirty="0" smtClean="0"/>
              <a:t>可以用 </a:t>
            </a:r>
            <a:r>
              <a:rPr lang="en-US" altLang="zh-TW" sz="2200" dirty="0" smtClean="0"/>
              <a:t>32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bits</a:t>
            </a:r>
            <a:r>
              <a:rPr lang="zh-TW" altLang="en-US" sz="2200" dirty="0" smtClean="0"/>
              <a:t>的二進位來表示，詳細的轉換方式如以下例子。</a:t>
            </a:r>
            <a:endParaRPr lang="en-US" altLang="zh-TW" sz="2200" dirty="0" smtClean="0"/>
          </a:p>
          <a:p>
            <a:endParaRPr lang="en-US" altLang="zh-TW" sz="2200" dirty="0" smtClean="0"/>
          </a:p>
          <a:p>
            <a:r>
              <a:rPr lang="zh-TW" altLang="en-US" sz="2200" dirty="0" smtClean="0"/>
              <a:t>假設有一個</a:t>
            </a:r>
            <a:r>
              <a:rPr lang="en-US" altLang="zh-TW" sz="2200" dirty="0" smtClean="0"/>
              <a:t>IP</a:t>
            </a:r>
            <a:r>
              <a:rPr lang="zh-TW" altLang="en-US" sz="2200" dirty="0" smtClean="0"/>
              <a:t>是</a:t>
            </a:r>
            <a:r>
              <a:rPr lang="en-US" altLang="zh-TW" sz="2200" dirty="0" smtClean="0"/>
              <a:t>	192.168.0.1</a:t>
            </a:r>
            <a:r>
              <a:rPr lang="zh-TW" altLang="en-US" sz="2200" dirty="0" smtClean="0"/>
              <a:t>，那我們就把這四個數字都轉成二進位依序排列，也就是</a:t>
            </a:r>
            <a:r>
              <a:rPr lang="en-US" altLang="zh-TW" sz="2200" dirty="0" smtClean="0"/>
              <a:t>11000000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10101000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00000000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00000001</a:t>
            </a:r>
            <a:r>
              <a:rPr lang="zh-TW" altLang="en-US" sz="2200" dirty="0" smtClean="0"/>
              <a:t>，總共是</a:t>
            </a:r>
            <a:r>
              <a:rPr lang="en-US" altLang="zh-TW" sz="2200" dirty="0" smtClean="0"/>
              <a:t>4</a:t>
            </a:r>
            <a:r>
              <a:rPr lang="zh-TW" altLang="en-US" sz="2200" dirty="0" smtClean="0"/>
              <a:t>組</a:t>
            </a:r>
            <a:r>
              <a:rPr lang="en-US" altLang="zh-TW" sz="2200" dirty="0" smtClean="0"/>
              <a:t>8-bit</a:t>
            </a:r>
            <a:r>
              <a:rPr lang="zh-TW" altLang="en-US" sz="2200" dirty="0" smtClean="0"/>
              <a:t>的數字，因此可以放進一個</a:t>
            </a:r>
            <a:r>
              <a:rPr lang="en-US" altLang="zh-TW" sz="2200" dirty="0" smtClean="0"/>
              <a:t>unsigned</a:t>
            </a:r>
            <a:r>
              <a:rPr lang="zh-TW" altLang="en-US" sz="2200" dirty="0" smtClean="0"/>
              <a:t> </a:t>
            </a:r>
            <a:r>
              <a:rPr lang="en-US" altLang="zh-TW" sz="2200" dirty="0" err="1" smtClean="0"/>
              <a:t>int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(32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bits)</a:t>
            </a:r>
            <a:r>
              <a:rPr lang="zh-TW" altLang="en-US" sz="2200" dirty="0" smtClean="0"/>
              <a:t>裡面。</a:t>
            </a:r>
            <a:endParaRPr lang="en-US" altLang="zh-TW" sz="2200" dirty="0" smtClean="0"/>
          </a:p>
          <a:p>
            <a:endParaRPr lang="en-US" altLang="zh-TW" sz="2200" dirty="0"/>
          </a:p>
          <a:p>
            <a:pPr marL="0" indent="0">
              <a:buNone/>
            </a:pPr>
            <a:r>
              <a:rPr lang="en-US" altLang="zh-TW" sz="2200" dirty="0" smtClean="0"/>
              <a:t>	192.168.0.1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=&gt;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11000000</a:t>
            </a:r>
            <a:r>
              <a:rPr lang="zh-TW" altLang="en-US" sz="2200" dirty="0" smtClean="0"/>
              <a:t>  </a:t>
            </a:r>
            <a:r>
              <a:rPr lang="en-US" altLang="zh-TW" sz="2200" dirty="0" smtClean="0"/>
              <a:t>10101000</a:t>
            </a:r>
            <a:r>
              <a:rPr lang="zh-TW" altLang="en-US" sz="2200" dirty="0" smtClean="0"/>
              <a:t>  </a:t>
            </a:r>
            <a:r>
              <a:rPr lang="en-US" altLang="zh-TW" sz="2200" dirty="0" smtClean="0"/>
              <a:t>00000000</a:t>
            </a:r>
            <a:r>
              <a:rPr lang="zh-TW" altLang="en-US" sz="2200" dirty="0" smtClean="0"/>
              <a:t>  </a:t>
            </a:r>
            <a:r>
              <a:rPr lang="en-US" altLang="zh-TW" sz="2200" dirty="0" smtClean="0"/>
              <a:t>00000001</a:t>
            </a:r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Computer &amp; Internet Architecture Lab</a:t>
            </a:r>
          </a:p>
          <a:p>
            <a:pPr>
              <a:defRPr/>
            </a:pPr>
            <a:r>
              <a:rPr lang="en-US" altLang="zh-TW" smtClean="0"/>
              <a:t>CSIE, National Cheng Kung University</a:t>
            </a:r>
            <a:endParaRPr lang="en-US" altLang="zh-TW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F3F63C-EE3D-4A67-9BE8-F52E6A2DE316}" type="slidenum">
              <a:rPr lang="en-US" altLang="zh-TW" smtClean="0"/>
              <a:pPr>
                <a:defRPr/>
              </a:pPr>
              <a:t>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206135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Prefix &amp; IP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sz="2200" dirty="0" smtClean="0"/>
              <a:t>接下來要介紹</a:t>
            </a:r>
            <a:r>
              <a:rPr lang="en-US" altLang="zh-TW" sz="2200" dirty="0" smtClean="0"/>
              <a:t>Prefix &amp; IP</a:t>
            </a:r>
            <a:r>
              <a:rPr lang="zh-TW" altLang="en-US" sz="2200" dirty="0" smtClean="0"/>
              <a:t>之間的關係，作業說明</a:t>
            </a:r>
            <a:r>
              <a:rPr lang="en-US" altLang="zh-TW" sz="2200" dirty="0" smtClean="0"/>
              <a:t>(j)</a:t>
            </a:r>
            <a:r>
              <a:rPr lang="zh-TW" altLang="en-US" sz="2200" dirty="0" smtClean="0"/>
              <a:t>裡面有提到要寫一個</a:t>
            </a:r>
            <a:r>
              <a:rPr lang="en-US" altLang="zh-TW" sz="2200" dirty="0" smtClean="0"/>
              <a:t>search(…)</a:t>
            </a:r>
            <a:r>
              <a:rPr lang="zh-TW" altLang="en-US" sz="2200" dirty="0" smtClean="0"/>
              <a:t>搜尋某個</a:t>
            </a:r>
            <a:r>
              <a:rPr lang="en-US" altLang="zh-TW" sz="2200" dirty="0" smtClean="0"/>
              <a:t>IP</a:t>
            </a:r>
            <a:r>
              <a:rPr lang="zh-TW" altLang="en-US" sz="2200" dirty="0" smtClean="0"/>
              <a:t> 來看結果是</a:t>
            </a:r>
            <a:r>
              <a:rPr lang="en-US" altLang="zh-TW" sz="2200" dirty="0" smtClean="0"/>
              <a:t>successful </a:t>
            </a:r>
            <a:r>
              <a:rPr lang="zh-TW" altLang="en-US" sz="2200" dirty="0" smtClean="0"/>
              <a:t>還是 </a:t>
            </a:r>
            <a:r>
              <a:rPr lang="en-US" altLang="zh-TW" sz="2200" dirty="0" smtClean="0"/>
              <a:t>fails</a:t>
            </a:r>
            <a:r>
              <a:rPr lang="zh-TW" altLang="en-US" sz="2200" dirty="0" smtClean="0"/>
              <a:t>，在介紹比對方法之前我們要先了解什麼是</a:t>
            </a:r>
            <a:r>
              <a:rPr lang="en-US" altLang="zh-TW" sz="2200" dirty="0" smtClean="0"/>
              <a:t>Prefix</a:t>
            </a:r>
            <a:r>
              <a:rPr lang="zh-TW" altLang="en-US" sz="2200" dirty="0" smtClean="0"/>
              <a:t>。</a:t>
            </a:r>
            <a:endParaRPr lang="en-US" altLang="zh-TW" sz="2200" dirty="0" smtClean="0"/>
          </a:p>
          <a:p>
            <a:endParaRPr lang="en-US" altLang="zh-TW" sz="2200" dirty="0"/>
          </a:p>
          <a:p>
            <a:r>
              <a:rPr lang="zh-TW" altLang="en-US" sz="2200" dirty="0" smtClean="0"/>
              <a:t>前面有提到</a:t>
            </a:r>
            <a:r>
              <a:rPr lang="en-US" altLang="zh-TW" sz="2200" dirty="0" smtClean="0"/>
              <a:t>Prefix</a:t>
            </a:r>
            <a:r>
              <a:rPr lang="zh-TW" altLang="en-US" sz="2200" dirty="0" smtClean="0"/>
              <a:t>的格式為</a:t>
            </a:r>
            <a:r>
              <a:rPr lang="en-US" altLang="zh-TW" sz="2200" dirty="0" err="1" smtClean="0"/>
              <a:t>a.b.c.d</a:t>
            </a:r>
            <a:r>
              <a:rPr lang="en-US" altLang="zh-TW" sz="2200" dirty="0" smtClean="0"/>
              <a:t>/n</a:t>
            </a:r>
            <a:r>
              <a:rPr lang="zh-TW" altLang="en-US" sz="2200" dirty="0" smtClean="0"/>
              <a:t>，而這個</a:t>
            </a:r>
            <a:r>
              <a:rPr lang="en-US" altLang="zh-TW" sz="2200" dirty="0" smtClean="0"/>
              <a:t>Prefix</a:t>
            </a:r>
            <a:r>
              <a:rPr lang="zh-TW" altLang="en-US" sz="2200" dirty="0" smtClean="0"/>
              <a:t>格式可以再轉成帶有 </a:t>
            </a:r>
            <a:r>
              <a:rPr lang="en-US" altLang="zh-TW" sz="2200" dirty="0" smtClean="0"/>
              <a:t>don’t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care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(</a:t>
            </a:r>
            <a:r>
              <a:rPr lang="zh-TW" altLang="en-US" sz="2200" dirty="0" smtClean="0"/>
              <a:t>*</a:t>
            </a:r>
            <a:r>
              <a:rPr lang="en-US" altLang="zh-TW" sz="2200" dirty="0" smtClean="0"/>
              <a:t>)</a:t>
            </a:r>
            <a:r>
              <a:rPr lang="zh-TW" altLang="en-US" sz="2200" dirty="0" smtClean="0"/>
              <a:t> 的</a:t>
            </a:r>
            <a:r>
              <a:rPr lang="en-US" altLang="zh-TW" sz="2200" dirty="0" smtClean="0"/>
              <a:t>ternary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bit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pattern</a:t>
            </a:r>
            <a:r>
              <a:rPr lang="zh-TW" altLang="en-US" sz="2200" dirty="0" smtClean="0"/>
              <a:t>，轉換方法如以下</a:t>
            </a:r>
            <a:r>
              <a:rPr lang="zh-TW" altLang="en-US" sz="2200" dirty="0"/>
              <a:t>例子</a:t>
            </a:r>
            <a:r>
              <a:rPr lang="zh-TW" altLang="en-US" sz="2200" dirty="0" smtClean="0"/>
              <a:t>。</a:t>
            </a:r>
            <a:endParaRPr lang="en-US" altLang="zh-TW" sz="2200" dirty="0" smtClean="0"/>
          </a:p>
          <a:p>
            <a:pPr marL="0" indent="0">
              <a:buNone/>
            </a:pPr>
            <a:r>
              <a:rPr lang="en-US" altLang="zh-TW" sz="2200" dirty="0" smtClean="0"/>
              <a:t>	192.168.0.1/16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=&gt;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11000000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10101000</a:t>
            </a:r>
            <a:r>
              <a:rPr lang="zh-TW" altLang="en-US" sz="2200" dirty="0" smtClean="0"/>
              <a:t> ******** ********</a:t>
            </a:r>
            <a:endParaRPr lang="en-US" altLang="zh-TW" sz="2200" dirty="0" smtClean="0"/>
          </a:p>
          <a:p>
            <a:pPr marL="0" indent="0">
              <a:buNone/>
            </a:pPr>
            <a:r>
              <a:rPr lang="en-US" altLang="zh-TW" sz="2200" dirty="0" smtClean="0"/>
              <a:t>	1.2.3.4/28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	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=&gt;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00000001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00000010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00000011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0000</a:t>
            </a:r>
            <a:r>
              <a:rPr lang="zh-TW" altLang="en-US" sz="2200" dirty="0" smtClean="0"/>
              <a:t>****</a:t>
            </a:r>
            <a:endParaRPr lang="en-US" altLang="zh-TW" sz="2200" dirty="0" smtClean="0"/>
          </a:p>
          <a:p>
            <a:pPr marL="0" indent="0" algn="ctr">
              <a:buNone/>
            </a:pPr>
            <a:endParaRPr lang="en-US" altLang="zh-TW" sz="2200" dirty="0" smtClean="0"/>
          </a:p>
          <a:p>
            <a:r>
              <a:rPr lang="en-US" altLang="zh-TW" sz="2200" dirty="0" smtClean="0"/>
              <a:t>Length</a:t>
            </a:r>
            <a:r>
              <a:rPr lang="zh-TW" altLang="en-US" sz="2200" dirty="0"/>
              <a:t> </a:t>
            </a:r>
            <a:r>
              <a:rPr lang="en-US" altLang="zh-TW" sz="2200" dirty="0" smtClean="0"/>
              <a:t>=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16</a:t>
            </a:r>
            <a:r>
              <a:rPr lang="zh-TW" altLang="en-US" sz="2200" dirty="0" smtClean="0"/>
              <a:t>的意思就是將左邊</a:t>
            </a:r>
            <a:r>
              <a:rPr lang="en-US" altLang="zh-TW" sz="2200" dirty="0" smtClean="0"/>
              <a:t>16</a:t>
            </a:r>
            <a:r>
              <a:rPr lang="zh-TW" altLang="en-US" sz="2200" dirty="0" smtClean="0"/>
              <a:t>個</a:t>
            </a:r>
            <a:r>
              <a:rPr lang="en-US" altLang="zh-TW" sz="2200" dirty="0" smtClean="0"/>
              <a:t>bit</a:t>
            </a:r>
            <a:r>
              <a:rPr lang="zh-TW" altLang="en-US" sz="2200" dirty="0" smtClean="0"/>
              <a:t>維持原樣，而剩下的</a:t>
            </a:r>
            <a:r>
              <a:rPr lang="en-US" altLang="zh-TW" sz="2200" dirty="0" smtClean="0"/>
              <a:t>bit</a:t>
            </a:r>
            <a:r>
              <a:rPr lang="zh-TW" altLang="en-US" sz="2200" dirty="0" smtClean="0"/>
              <a:t>都改成</a:t>
            </a:r>
            <a:r>
              <a:rPr lang="en-US" altLang="zh-TW" sz="2200" dirty="0" smtClean="0"/>
              <a:t>don‘t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care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(</a:t>
            </a:r>
            <a:r>
              <a:rPr lang="zh-TW" altLang="en-US" sz="2200" dirty="0" smtClean="0"/>
              <a:t>*</a:t>
            </a:r>
            <a:r>
              <a:rPr lang="en-US" altLang="zh-TW" sz="2200" dirty="0" smtClean="0"/>
              <a:t>)</a:t>
            </a:r>
            <a:r>
              <a:rPr lang="zh-TW" altLang="en-US" sz="2200" dirty="0" smtClean="0"/>
              <a:t> 。</a:t>
            </a:r>
            <a:endParaRPr lang="zh-TW" altLang="en-US" sz="2200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Computer &amp; Internet Architecture Lab</a:t>
            </a:r>
          </a:p>
          <a:p>
            <a:pPr>
              <a:defRPr/>
            </a:pPr>
            <a:r>
              <a:rPr lang="en-US" altLang="zh-TW" dirty="0" smtClean="0"/>
              <a:t>CSIE, National Cheng Kung University</a:t>
            </a:r>
            <a:endParaRPr lang="en-US" altLang="zh-TW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F3F63C-EE3D-4A67-9BE8-F52E6A2DE316}" type="slidenum">
              <a:rPr lang="en-US" altLang="zh-TW" smtClean="0"/>
              <a:pPr>
                <a:defRPr/>
              </a:pPr>
              <a:t>4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6554553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Prefix &amp; </a:t>
            </a:r>
            <a:r>
              <a:rPr lang="en-US" altLang="zh-TW" dirty="0" smtClean="0"/>
              <a:t>IP</a:t>
            </a:r>
            <a:r>
              <a:rPr lang="zh-TW" altLang="en-US" dirty="0" smtClean="0"/>
              <a:t> </a:t>
            </a:r>
            <a:r>
              <a:rPr lang="en-US" altLang="zh-TW" dirty="0" smtClean="0"/>
              <a:t>(</a:t>
            </a:r>
            <a:r>
              <a:rPr lang="zh-TW" altLang="en-US" dirty="0" smtClean="0"/>
              <a:t>續</a:t>
            </a:r>
            <a:r>
              <a:rPr lang="en-US" altLang="zh-TW" dirty="0" smtClean="0"/>
              <a:t>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sz="2200" dirty="0" smtClean="0"/>
              <a:t>了解</a:t>
            </a:r>
            <a:r>
              <a:rPr lang="en-US" altLang="zh-TW" sz="2200" dirty="0" smtClean="0"/>
              <a:t>Prefix</a:t>
            </a:r>
            <a:r>
              <a:rPr lang="zh-TW" altLang="en-US" sz="2200" dirty="0" smtClean="0"/>
              <a:t> 的 </a:t>
            </a:r>
            <a:r>
              <a:rPr lang="en-US" altLang="zh-TW" sz="2200" dirty="0" smtClean="0"/>
              <a:t>ternary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bit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pattern</a:t>
            </a:r>
            <a:r>
              <a:rPr lang="zh-TW" altLang="en-US" sz="2200" dirty="0" smtClean="0"/>
              <a:t> 之後，再來要介紹如何用</a:t>
            </a:r>
            <a:r>
              <a:rPr lang="en-US" altLang="zh-TW" sz="2200" dirty="0" smtClean="0"/>
              <a:t>IP</a:t>
            </a:r>
            <a:r>
              <a:rPr lang="zh-TW" altLang="en-US" sz="2200" dirty="0" smtClean="0"/>
              <a:t>去得到搜尋結果，詳細流程如以下例子。</a:t>
            </a:r>
            <a:endParaRPr lang="en-US" altLang="zh-TW" sz="2200" dirty="0" smtClean="0"/>
          </a:p>
          <a:p>
            <a:endParaRPr lang="en-US" altLang="zh-TW" sz="2200" dirty="0"/>
          </a:p>
          <a:p>
            <a:r>
              <a:rPr lang="zh-TW" altLang="en-US" sz="2200" dirty="0" smtClean="0"/>
              <a:t>假設現在程式裡面</a:t>
            </a:r>
            <a:r>
              <a:rPr lang="zh-TW" altLang="en-US" sz="2200" dirty="0"/>
              <a:t>只</a:t>
            </a:r>
            <a:r>
              <a:rPr lang="zh-TW" altLang="en-US" sz="2200" dirty="0" smtClean="0"/>
              <a:t>存了兩個</a:t>
            </a:r>
            <a:r>
              <a:rPr lang="en-US" altLang="zh-TW" sz="2200" dirty="0" smtClean="0"/>
              <a:t>Prefixes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(1)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192.168.0.0/16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(2)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192.168.0.1/32</a:t>
            </a:r>
          </a:p>
          <a:p>
            <a:pPr marL="0" indent="0">
              <a:buNone/>
            </a:pPr>
            <a:r>
              <a:rPr lang="zh-TW" altLang="en-US" sz="2200" dirty="0" smtClean="0"/>
              <a:t>，而根據上一頁的投影片，我們可以將這兩個</a:t>
            </a:r>
            <a:r>
              <a:rPr lang="en-US" altLang="zh-TW" sz="2200" dirty="0" smtClean="0"/>
              <a:t>Prefixes</a:t>
            </a:r>
            <a:r>
              <a:rPr lang="zh-TW" altLang="en-US" sz="2200" dirty="0" smtClean="0"/>
              <a:t>轉為以下形式</a:t>
            </a:r>
            <a:endParaRPr lang="en-US" altLang="zh-TW" sz="2200" dirty="0" smtClean="0"/>
          </a:p>
          <a:p>
            <a:pPr marL="0" indent="0">
              <a:buNone/>
            </a:pPr>
            <a:r>
              <a:rPr lang="en-US" altLang="zh-TW" sz="2200" dirty="0" smtClean="0"/>
              <a:t>	</a:t>
            </a:r>
            <a:r>
              <a:rPr lang="en-US" altLang="zh-TW" sz="2200" dirty="0" smtClean="0">
                <a:latin typeface="+mj-lt"/>
              </a:rPr>
              <a:t>Prefix</a:t>
            </a:r>
            <a:r>
              <a:rPr lang="zh-TW" altLang="en-US" sz="2200" dirty="0" smtClean="0">
                <a:latin typeface="+mj-lt"/>
              </a:rPr>
              <a:t> </a:t>
            </a:r>
            <a:r>
              <a:rPr lang="en-US" altLang="zh-TW" sz="2200" dirty="0" smtClean="0">
                <a:latin typeface="+mj-lt"/>
              </a:rPr>
              <a:t>1</a:t>
            </a:r>
            <a:r>
              <a:rPr lang="zh-TW" altLang="en-US" sz="2200" dirty="0" smtClean="0">
                <a:latin typeface="+mj-lt"/>
              </a:rPr>
              <a:t> </a:t>
            </a:r>
            <a:r>
              <a:rPr lang="en-US" altLang="zh-TW" sz="2200" dirty="0" smtClean="0">
                <a:latin typeface="+mj-lt"/>
              </a:rPr>
              <a:t>:</a:t>
            </a:r>
            <a:r>
              <a:rPr lang="zh-TW" altLang="en-US" sz="2200" dirty="0" smtClean="0">
                <a:latin typeface="+mj-lt"/>
              </a:rPr>
              <a:t> </a:t>
            </a:r>
            <a:r>
              <a:rPr lang="en-US" altLang="zh-TW" sz="2200" dirty="0" smtClean="0">
                <a:latin typeface="+mj-lt"/>
              </a:rPr>
              <a:t>11000000</a:t>
            </a:r>
            <a:r>
              <a:rPr lang="zh-TW" altLang="en-US" sz="2200" dirty="0" smtClean="0">
                <a:latin typeface="+mj-lt"/>
              </a:rPr>
              <a:t> </a:t>
            </a:r>
            <a:r>
              <a:rPr lang="en-US" altLang="zh-TW" sz="2200" dirty="0">
                <a:latin typeface="+mj-lt"/>
              </a:rPr>
              <a:t>10101000</a:t>
            </a:r>
            <a:r>
              <a:rPr lang="zh-TW" altLang="en-US" sz="2200" dirty="0" smtClean="0">
                <a:latin typeface="+mj-lt"/>
              </a:rPr>
              <a:t> ******** ********</a:t>
            </a:r>
            <a:endParaRPr lang="en-US" altLang="zh-TW" sz="2200" dirty="0" smtClean="0">
              <a:latin typeface="+mj-lt"/>
            </a:endParaRPr>
          </a:p>
          <a:p>
            <a:pPr marL="0" indent="0">
              <a:buNone/>
            </a:pPr>
            <a:r>
              <a:rPr lang="en-US" altLang="zh-TW" sz="2200" dirty="0" smtClean="0">
                <a:latin typeface="+mj-lt"/>
              </a:rPr>
              <a:t>	Prefix</a:t>
            </a:r>
            <a:r>
              <a:rPr lang="zh-TW" altLang="en-US" sz="2200" dirty="0" smtClean="0">
                <a:latin typeface="+mj-lt"/>
              </a:rPr>
              <a:t> </a:t>
            </a:r>
            <a:r>
              <a:rPr lang="en-US" altLang="zh-TW" sz="2200" dirty="0" smtClean="0">
                <a:latin typeface="+mj-lt"/>
              </a:rPr>
              <a:t>2</a:t>
            </a:r>
            <a:r>
              <a:rPr lang="zh-TW" altLang="en-US" sz="2200" dirty="0" smtClean="0">
                <a:latin typeface="+mj-lt"/>
              </a:rPr>
              <a:t> </a:t>
            </a:r>
            <a:r>
              <a:rPr lang="en-US" altLang="zh-TW" sz="2200" dirty="0" smtClean="0">
                <a:latin typeface="+mj-lt"/>
              </a:rPr>
              <a:t>:</a:t>
            </a:r>
            <a:r>
              <a:rPr lang="zh-TW" altLang="en-US" sz="2200" dirty="0" smtClean="0">
                <a:latin typeface="+mj-lt"/>
              </a:rPr>
              <a:t> </a:t>
            </a:r>
            <a:r>
              <a:rPr lang="en-US" altLang="zh-TW" sz="2200" dirty="0" smtClean="0">
                <a:latin typeface="+mj-lt"/>
              </a:rPr>
              <a:t>11000000</a:t>
            </a:r>
            <a:r>
              <a:rPr lang="zh-TW" altLang="en-US" sz="2200" dirty="0" smtClean="0">
                <a:latin typeface="+mj-lt"/>
              </a:rPr>
              <a:t> </a:t>
            </a:r>
            <a:r>
              <a:rPr lang="en-US" altLang="zh-TW" sz="2200" dirty="0" smtClean="0">
                <a:latin typeface="+mj-lt"/>
              </a:rPr>
              <a:t>10101000</a:t>
            </a:r>
            <a:r>
              <a:rPr lang="zh-TW" altLang="en-US" sz="2200" dirty="0" smtClean="0">
                <a:latin typeface="+mj-lt"/>
              </a:rPr>
              <a:t> </a:t>
            </a:r>
            <a:r>
              <a:rPr lang="en-US" altLang="zh-TW" sz="2200" dirty="0" smtClean="0">
                <a:latin typeface="+mj-lt"/>
              </a:rPr>
              <a:t>00000000</a:t>
            </a:r>
            <a:r>
              <a:rPr lang="zh-TW" altLang="en-US" sz="2200" dirty="0" smtClean="0">
                <a:latin typeface="+mj-lt"/>
              </a:rPr>
              <a:t> </a:t>
            </a:r>
            <a:r>
              <a:rPr lang="en-US" altLang="zh-TW" sz="2200" dirty="0" smtClean="0">
                <a:latin typeface="+mj-lt"/>
              </a:rPr>
              <a:t>00000001</a:t>
            </a:r>
          </a:p>
          <a:p>
            <a:pPr marL="0" indent="0">
              <a:buNone/>
            </a:pPr>
            <a:endParaRPr lang="en-US" altLang="zh-TW" sz="2200" dirty="0" smtClean="0">
              <a:latin typeface="+mj-lt"/>
            </a:endParaRPr>
          </a:p>
          <a:p>
            <a:r>
              <a:rPr lang="zh-TW" altLang="en-US" sz="2200" dirty="0" smtClean="0"/>
              <a:t>然</a:t>
            </a:r>
            <a:r>
              <a:rPr lang="zh-TW" altLang="en-US" sz="2200" dirty="0"/>
              <a:t>後</a:t>
            </a:r>
            <a:r>
              <a:rPr lang="zh-TW" altLang="en-US" sz="2200" dirty="0" smtClean="0"/>
              <a:t>我們現在有三組</a:t>
            </a:r>
            <a:r>
              <a:rPr lang="en-US" altLang="zh-TW" sz="2200" dirty="0" smtClean="0"/>
              <a:t>IP</a:t>
            </a:r>
            <a:r>
              <a:rPr lang="zh-TW" altLang="en-US" sz="2200" dirty="0" smtClean="0"/>
              <a:t>要讓程式去搜尋找到結果 </a:t>
            </a:r>
            <a:endParaRPr lang="en-US" altLang="zh-TW" sz="2200" dirty="0" smtClean="0"/>
          </a:p>
          <a:p>
            <a:pPr marL="0" indent="0">
              <a:buNone/>
            </a:pPr>
            <a:r>
              <a:rPr lang="en-US" altLang="zh-TW" sz="2200" dirty="0"/>
              <a:t>	</a:t>
            </a:r>
            <a:r>
              <a:rPr lang="en-US" altLang="zh-TW" sz="2200" dirty="0" smtClean="0"/>
              <a:t>(1)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192.168.0.1</a:t>
            </a:r>
            <a:r>
              <a:rPr lang="zh-TW" altLang="en-US" sz="2200" dirty="0"/>
              <a:t> </a:t>
            </a:r>
            <a:r>
              <a:rPr lang="en-US" altLang="zh-TW" sz="2200" dirty="0" smtClean="0"/>
              <a:t>(2)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192.168.1.2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(3)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1.2.3.4</a:t>
            </a:r>
          </a:p>
          <a:p>
            <a:endParaRPr lang="en-US" altLang="zh-TW" sz="2200" u="sng" dirty="0" smtClean="0"/>
          </a:p>
          <a:p>
            <a:pPr marL="0" indent="0">
              <a:buNone/>
            </a:pPr>
            <a:r>
              <a:rPr lang="zh-TW" altLang="en-US" sz="2200" dirty="0" smtClean="0"/>
              <a:t> </a:t>
            </a:r>
            <a:endParaRPr lang="zh-TW" altLang="en-US" sz="2200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Computer &amp; Internet Architecture Lab</a:t>
            </a:r>
          </a:p>
          <a:p>
            <a:pPr>
              <a:defRPr/>
            </a:pPr>
            <a:r>
              <a:rPr lang="en-US" altLang="zh-TW" smtClean="0"/>
              <a:t>CSIE, National Cheng Kung University</a:t>
            </a:r>
            <a:endParaRPr lang="en-US" altLang="zh-TW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F3F63C-EE3D-4A67-9BE8-F52E6A2DE316}" type="slidenum">
              <a:rPr lang="en-US" altLang="zh-TW" smtClean="0"/>
              <a:pPr>
                <a:defRPr/>
              </a:pPr>
              <a:t>5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774976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Prefix &amp; IP</a:t>
            </a:r>
            <a:r>
              <a:rPr lang="zh-TW" altLang="en-US" dirty="0"/>
              <a:t> </a:t>
            </a:r>
            <a:r>
              <a:rPr lang="en-US" altLang="zh-TW" dirty="0"/>
              <a:t>(</a:t>
            </a:r>
            <a:r>
              <a:rPr lang="zh-TW" altLang="en-US" dirty="0" smtClean="0"/>
              <a:t>續</a:t>
            </a:r>
            <a:r>
              <a:rPr lang="en-US" altLang="zh-TW" dirty="0" smtClean="0"/>
              <a:t>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sz="2200" dirty="0" smtClean="0"/>
              <a:t>我們先把三組</a:t>
            </a:r>
            <a:r>
              <a:rPr lang="en-US" altLang="zh-TW" sz="2200" dirty="0" smtClean="0"/>
              <a:t>IP</a:t>
            </a:r>
            <a:r>
              <a:rPr lang="zh-TW" altLang="en-US" sz="2200" dirty="0" smtClean="0"/>
              <a:t>轉為二進位表示</a:t>
            </a:r>
            <a:endParaRPr lang="en-US" altLang="zh-TW" sz="2200" dirty="0" smtClean="0"/>
          </a:p>
          <a:p>
            <a:pPr marL="0" indent="0">
              <a:buNone/>
            </a:pPr>
            <a:r>
              <a:rPr lang="en-US" altLang="zh-TW" sz="2200" dirty="0" smtClean="0"/>
              <a:t>	IP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1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: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11000000</a:t>
            </a:r>
            <a:r>
              <a:rPr lang="zh-TW" altLang="en-US" sz="2200" dirty="0" smtClean="0"/>
              <a:t> </a:t>
            </a:r>
            <a:r>
              <a:rPr lang="en-US" altLang="zh-TW" sz="2200" dirty="0"/>
              <a:t>10101000</a:t>
            </a:r>
            <a:r>
              <a:rPr lang="zh-TW" altLang="en-US" sz="2200" dirty="0"/>
              <a:t> </a:t>
            </a:r>
            <a:r>
              <a:rPr lang="en-US" altLang="zh-TW" sz="2200" dirty="0"/>
              <a:t>00000000</a:t>
            </a:r>
            <a:r>
              <a:rPr lang="zh-TW" altLang="en-US" sz="2200" dirty="0"/>
              <a:t> </a:t>
            </a:r>
            <a:r>
              <a:rPr lang="en-US" altLang="zh-TW" sz="2200" dirty="0" smtClean="0"/>
              <a:t>00000001</a:t>
            </a:r>
          </a:p>
          <a:p>
            <a:pPr marL="0" indent="0">
              <a:buNone/>
            </a:pPr>
            <a:r>
              <a:rPr lang="en-US" altLang="zh-TW" sz="2200" dirty="0" smtClean="0"/>
              <a:t>	IP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2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:</a:t>
            </a:r>
            <a:r>
              <a:rPr lang="zh-TW" altLang="en-US" sz="2200" dirty="0" smtClean="0"/>
              <a:t> </a:t>
            </a:r>
            <a:r>
              <a:rPr lang="en-US" altLang="zh-TW" sz="2200" dirty="0"/>
              <a:t>11000000</a:t>
            </a:r>
            <a:r>
              <a:rPr lang="zh-TW" altLang="en-US" sz="2200" dirty="0"/>
              <a:t> </a:t>
            </a:r>
            <a:r>
              <a:rPr lang="en-US" altLang="zh-TW" sz="2200" dirty="0"/>
              <a:t>10101000</a:t>
            </a:r>
            <a:r>
              <a:rPr lang="zh-TW" altLang="en-US" sz="2200" dirty="0"/>
              <a:t> </a:t>
            </a:r>
            <a:r>
              <a:rPr lang="en-US" altLang="zh-TW" sz="2200" dirty="0" smtClean="0"/>
              <a:t>00000001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00000010</a:t>
            </a:r>
          </a:p>
          <a:p>
            <a:pPr marL="0" indent="0">
              <a:buNone/>
            </a:pPr>
            <a:r>
              <a:rPr lang="en-US" altLang="zh-TW" sz="2200" dirty="0" smtClean="0"/>
              <a:t>	IP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3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: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00000001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00000010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00000011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00000100</a:t>
            </a:r>
          </a:p>
          <a:p>
            <a:endParaRPr lang="en-US" altLang="zh-TW" sz="2200" dirty="0" smtClean="0"/>
          </a:p>
          <a:p>
            <a:r>
              <a:rPr lang="zh-TW" altLang="en-US" sz="2200" dirty="0" smtClean="0"/>
              <a:t>首先搜尋第一組</a:t>
            </a:r>
            <a:r>
              <a:rPr lang="en-US" altLang="zh-TW" sz="2200" dirty="0" smtClean="0"/>
              <a:t>IP</a:t>
            </a:r>
            <a:r>
              <a:rPr lang="zh-TW" altLang="en-US" sz="2200" dirty="0" smtClean="0"/>
              <a:t>，搜尋方法就是將這個</a:t>
            </a:r>
            <a:r>
              <a:rPr lang="en-US" altLang="zh-TW" sz="2200" dirty="0" smtClean="0"/>
              <a:t>IP</a:t>
            </a:r>
            <a:r>
              <a:rPr lang="zh-TW" altLang="en-US" sz="2200" dirty="0" smtClean="0"/>
              <a:t>跟所有的</a:t>
            </a:r>
            <a:r>
              <a:rPr lang="en-US" altLang="zh-TW" sz="2200" dirty="0" smtClean="0"/>
              <a:t>Prefixes</a:t>
            </a:r>
            <a:r>
              <a:rPr lang="zh-TW" altLang="en-US" sz="2200" dirty="0" smtClean="0"/>
              <a:t>一個一個做比較，所以第一步是比較</a:t>
            </a:r>
            <a:r>
              <a:rPr lang="en-US" altLang="zh-TW" sz="2200" dirty="0" smtClean="0"/>
              <a:t>Prefix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1</a:t>
            </a:r>
            <a:r>
              <a:rPr lang="zh-TW" altLang="en-US" sz="2200" dirty="0" smtClean="0"/>
              <a:t>和 </a:t>
            </a:r>
            <a:r>
              <a:rPr lang="en-US" altLang="zh-TW" sz="2200" dirty="0" smtClean="0"/>
              <a:t>IP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1</a:t>
            </a:r>
            <a:r>
              <a:rPr lang="zh-TW" altLang="en-US" sz="2200" dirty="0" smtClean="0"/>
              <a:t>，由於</a:t>
            </a:r>
            <a:r>
              <a:rPr lang="en-US" altLang="zh-TW" sz="2200" dirty="0" smtClean="0"/>
              <a:t>Prefix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1</a:t>
            </a:r>
            <a:r>
              <a:rPr lang="zh-TW" altLang="en-US" sz="2200" dirty="0" smtClean="0"/>
              <a:t>的後</a:t>
            </a:r>
            <a:r>
              <a:rPr lang="en-US" altLang="zh-TW" sz="2200" dirty="0" smtClean="0"/>
              <a:t>16</a:t>
            </a:r>
            <a:r>
              <a:rPr lang="zh-TW" altLang="en-US" sz="2200" dirty="0" smtClean="0"/>
              <a:t>個</a:t>
            </a:r>
            <a:r>
              <a:rPr lang="en-US" altLang="zh-TW" sz="2200" dirty="0" smtClean="0"/>
              <a:t>bit</a:t>
            </a:r>
            <a:r>
              <a:rPr lang="zh-TW" altLang="en-US" sz="2200" dirty="0" smtClean="0"/>
              <a:t>都是</a:t>
            </a:r>
            <a:r>
              <a:rPr lang="en-US" altLang="zh-TW" sz="2200" dirty="0" smtClean="0"/>
              <a:t>don‘t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care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(</a:t>
            </a:r>
            <a:r>
              <a:rPr lang="zh-TW" altLang="en-US" sz="2200" dirty="0" smtClean="0"/>
              <a:t>*</a:t>
            </a:r>
            <a:r>
              <a:rPr lang="en-US" altLang="zh-TW" sz="2200" dirty="0" smtClean="0"/>
              <a:t>)</a:t>
            </a:r>
            <a:r>
              <a:rPr lang="zh-TW" altLang="en-US" sz="2200" dirty="0" smtClean="0"/>
              <a:t>，因此我們只需要比較</a:t>
            </a:r>
            <a:r>
              <a:rPr lang="en-US" altLang="zh-TW" sz="2200" dirty="0" smtClean="0"/>
              <a:t>Prefix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1</a:t>
            </a:r>
            <a:r>
              <a:rPr lang="zh-TW" altLang="en-US" sz="2200" dirty="0" smtClean="0"/>
              <a:t>和</a:t>
            </a:r>
            <a:r>
              <a:rPr lang="en-US" altLang="zh-TW" sz="2200" dirty="0" smtClean="0"/>
              <a:t>IP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1</a:t>
            </a:r>
            <a:r>
              <a:rPr lang="zh-TW" altLang="en-US" sz="2200" dirty="0" smtClean="0"/>
              <a:t>的前</a:t>
            </a:r>
            <a:r>
              <a:rPr lang="en-US" altLang="zh-TW" sz="2200" dirty="0" smtClean="0"/>
              <a:t>16</a:t>
            </a:r>
            <a:r>
              <a:rPr lang="zh-TW" altLang="en-US" sz="2200" dirty="0" smtClean="0"/>
              <a:t>個 </a:t>
            </a:r>
            <a:r>
              <a:rPr lang="en-US" altLang="zh-TW" sz="2200" dirty="0" smtClean="0"/>
              <a:t>bit</a:t>
            </a:r>
            <a:r>
              <a:rPr lang="zh-TW" altLang="en-US" sz="2200" dirty="0" smtClean="0"/>
              <a:t>，兩者的前</a:t>
            </a:r>
            <a:r>
              <a:rPr lang="en-US" altLang="zh-TW" sz="2200" dirty="0" smtClean="0"/>
              <a:t>16</a:t>
            </a:r>
            <a:r>
              <a:rPr lang="zh-TW" altLang="en-US" sz="2200" dirty="0" smtClean="0"/>
              <a:t>個 </a:t>
            </a:r>
            <a:r>
              <a:rPr lang="en-US" altLang="zh-TW" sz="2200" dirty="0" smtClean="0"/>
              <a:t>bit</a:t>
            </a:r>
            <a:r>
              <a:rPr lang="zh-TW" altLang="en-US" sz="2200" dirty="0" smtClean="0"/>
              <a:t>相同，因此我們說</a:t>
            </a:r>
            <a:r>
              <a:rPr lang="en-US" altLang="zh-TW" sz="2200" dirty="0" smtClean="0"/>
              <a:t>IP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1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match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Prefix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1</a:t>
            </a:r>
            <a:r>
              <a:rPr lang="zh-TW" altLang="en-US" sz="2200" dirty="0" smtClean="0"/>
              <a:t>。</a:t>
            </a:r>
            <a:endParaRPr lang="en-US" altLang="zh-TW" sz="2200" dirty="0" smtClean="0"/>
          </a:p>
          <a:p>
            <a:pPr marL="457200" lvl="1" indent="0">
              <a:buNone/>
            </a:pPr>
            <a:r>
              <a:rPr lang="en-US" altLang="zh-TW" sz="2200" dirty="0"/>
              <a:t>Prefix 1 : </a:t>
            </a:r>
            <a:r>
              <a:rPr lang="en-US" altLang="zh-TW" sz="2200" dirty="0" smtClean="0"/>
              <a:t>	</a:t>
            </a:r>
            <a:r>
              <a:rPr lang="en-US" altLang="zh-TW" sz="2200" dirty="0" smtClean="0">
                <a:solidFill>
                  <a:srgbClr val="0070C0"/>
                </a:solidFill>
              </a:rPr>
              <a:t>11000000 </a:t>
            </a:r>
            <a:r>
              <a:rPr lang="en-US" altLang="zh-TW" sz="2200" dirty="0">
                <a:solidFill>
                  <a:srgbClr val="0070C0"/>
                </a:solidFill>
              </a:rPr>
              <a:t>10101000 </a:t>
            </a:r>
            <a:r>
              <a:rPr lang="en-US" altLang="zh-TW" sz="2200" dirty="0"/>
              <a:t>******** </a:t>
            </a:r>
            <a:r>
              <a:rPr lang="en-US" altLang="zh-TW" sz="2200" dirty="0" smtClean="0"/>
              <a:t>********</a:t>
            </a:r>
          </a:p>
          <a:p>
            <a:pPr marL="457200" lvl="1" indent="0">
              <a:buNone/>
            </a:pPr>
            <a:r>
              <a:rPr lang="en-US" altLang="zh-TW" sz="2200" dirty="0"/>
              <a:t>IP</a:t>
            </a:r>
            <a:r>
              <a:rPr lang="zh-TW" altLang="en-US" sz="2200" dirty="0"/>
              <a:t> </a:t>
            </a:r>
            <a:r>
              <a:rPr lang="en-US" altLang="zh-TW" sz="2200" dirty="0"/>
              <a:t>1</a:t>
            </a:r>
            <a:r>
              <a:rPr lang="zh-TW" altLang="en-US" sz="2200" dirty="0"/>
              <a:t> </a:t>
            </a:r>
            <a:r>
              <a:rPr lang="en-US" altLang="zh-TW" sz="2200" dirty="0"/>
              <a:t>:</a:t>
            </a:r>
            <a:r>
              <a:rPr lang="zh-TW" altLang="en-US" sz="2200" dirty="0"/>
              <a:t> </a:t>
            </a:r>
            <a:r>
              <a:rPr lang="en-US" altLang="zh-TW" sz="2200" dirty="0"/>
              <a:t>	</a:t>
            </a:r>
            <a:r>
              <a:rPr lang="en-US" altLang="zh-TW" sz="2200" dirty="0" smtClean="0">
                <a:solidFill>
                  <a:srgbClr val="0070C0"/>
                </a:solidFill>
              </a:rPr>
              <a:t>11000000</a:t>
            </a:r>
            <a:r>
              <a:rPr lang="zh-TW" altLang="en-US" sz="2200" dirty="0" smtClean="0">
                <a:solidFill>
                  <a:srgbClr val="0070C0"/>
                </a:solidFill>
              </a:rPr>
              <a:t> </a:t>
            </a:r>
            <a:r>
              <a:rPr lang="en-US" altLang="zh-TW" sz="2200" dirty="0">
                <a:solidFill>
                  <a:srgbClr val="0070C0"/>
                </a:solidFill>
              </a:rPr>
              <a:t>10101000</a:t>
            </a:r>
            <a:r>
              <a:rPr lang="zh-TW" altLang="en-US" sz="2200" dirty="0">
                <a:solidFill>
                  <a:srgbClr val="0070C0"/>
                </a:solidFill>
              </a:rPr>
              <a:t> </a:t>
            </a:r>
            <a:r>
              <a:rPr lang="en-US" altLang="zh-TW" sz="2200" dirty="0"/>
              <a:t>00000000</a:t>
            </a:r>
            <a:r>
              <a:rPr lang="zh-TW" altLang="en-US" sz="2200" dirty="0"/>
              <a:t> </a:t>
            </a:r>
            <a:r>
              <a:rPr lang="en-US" altLang="zh-TW" sz="2200" dirty="0"/>
              <a:t>00000001</a:t>
            </a:r>
            <a:endParaRPr lang="zh-TW" altLang="en-US" sz="2200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Computer &amp; Internet Architecture Lab</a:t>
            </a:r>
          </a:p>
          <a:p>
            <a:pPr>
              <a:defRPr/>
            </a:pPr>
            <a:r>
              <a:rPr lang="en-US" altLang="zh-TW" dirty="0" smtClean="0"/>
              <a:t>CSIE, National Cheng Kung University</a:t>
            </a:r>
            <a:endParaRPr lang="en-US" altLang="zh-TW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F3F63C-EE3D-4A67-9BE8-F52E6A2DE316}" type="slidenum">
              <a:rPr lang="en-US" altLang="zh-TW" smtClean="0"/>
              <a:pPr>
                <a:defRPr/>
              </a:pPr>
              <a:t>6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1178639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Prefix &amp; IP</a:t>
            </a:r>
            <a:r>
              <a:rPr lang="zh-TW" altLang="en-US" dirty="0"/>
              <a:t> </a:t>
            </a:r>
            <a:r>
              <a:rPr lang="en-US" altLang="zh-TW" dirty="0"/>
              <a:t>(</a:t>
            </a:r>
            <a:r>
              <a:rPr lang="zh-TW" altLang="en-US" dirty="0"/>
              <a:t>續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sz="2200" dirty="0" smtClean="0"/>
              <a:t>第二步是比較</a:t>
            </a:r>
            <a:r>
              <a:rPr lang="en-US" altLang="zh-TW" sz="2200" dirty="0" smtClean="0"/>
              <a:t>Prefix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2</a:t>
            </a:r>
            <a:r>
              <a:rPr lang="zh-TW" altLang="en-US" sz="2200" dirty="0" smtClean="0"/>
              <a:t>和 </a:t>
            </a:r>
            <a:r>
              <a:rPr lang="en-US" altLang="zh-TW" sz="2200" dirty="0" smtClean="0"/>
              <a:t>IP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1</a:t>
            </a:r>
            <a:r>
              <a:rPr lang="zh-TW" altLang="en-US" sz="2200" dirty="0" smtClean="0"/>
              <a:t>，</a:t>
            </a:r>
            <a:r>
              <a:rPr lang="zh-TW" altLang="en-US" sz="2200" dirty="0"/>
              <a:t>由於</a:t>
            </a:r>
            <a:r>
              <a:rPr lang="en-US" altLang="zh-TW" sz="2200" dirty="0"/>
              <a:t>Prefix</a:t>
            </a:r>
            <a:r>
              <a:rPr lang="zh-TW" altLang="en-US" sz="2200" dirty="0"/>
              <a:t> </a:t>
            </a:r>
            <a:r>
              <a:rPr lang="en-US" altLang="zh-TW" sz="2200" dirty="0" smtClean="0"/>
              <a:t>2</a:t>
            </a:r>
            <a:r>
              <a:rPr lang="zh-TW" altLang="en-US" sz="2200" dirty="0" smtClean="0"/>
              <a:t>的並不存在</a:t>
            </a:r>
            <a:r>
              <a:rPr lang="en-US" altLang="zh-TW" sz="2200" dirty="0" smtClean="0"/>
              <a:t>don‘t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care</a:t>
            </a:r>
            <a:r>
              <a:rPr lang="zh-TW" altLang="en-US" sz="2200" dirty="0" smtClean="0"/>
              <a:t>，</a:t>
            </a:r>
            <a:r>
              <a:rPr lang="zh-TW" altLang="en-US" sz="2200" dirty="0"/>
              <a:t>因此</a:t>
            </a:r>
            <a:r>
              <a:rPr lang="zh-TW" altLang="en-US" sz="2200" dirty="0" smtClean="0"/>
              <a:t>我們需要</a:t>
            </a:r>
            <a:r>
              <a:rPr lang="zh-TW" altLang="en-US" sz="2200" dirty="0"/>
              <a:t>比較</a:t>
            </a:r>
            <a:r>
              <a:rPr lang="en-US" altLang="zh-TW" sz="2200" dirty="0"/>
              <a:t>Prefix</a:t>
            </a:r>
            <a:r>
              <a:rPr lang="zh-TW" altLang="en-US" sz="2200" dirty="0"/>
              <a:t> </a:t>
            </a:r>
            <a:r>
              <a:rPr lang="en-US" altLang="zh-TW" sz="2200" dirty="0" smtClean="0"/>
              <a:t>2</a:t>
            </a:r>
            <a:r>
              <a:rPr lang="zh-TW" altLang="en-US" sz="2200" dirty="0" smtClean="0"/>
              <a:t>和</a:t>
            </a:r>
            <a:r>
              <a:rPr lang="en-US" altLang="zh-TW" sz="2200" dirty="0"/>
              <a:t>IP</a:t>
            </a:r>
            <a:r>
              <a:rPr lang="zh-TW" altLang="en-US" sz="2200" dirty="0"/>
              <a:t> </a:t>
            </a:r>
            <a:r>
              <a:rPr lang="en-US" altLang="zh-TW" sz="2200" dirty="0"/>
              <a:t>1</a:t>
            </a:r>
            <a:r>
              <a:rPr lang="zh-TW" altLang="en-US" sz="2200" dirty="0" smtClean="0"/>
              <a:t>的完整 </a:t>
            </a:r>
            <a:r>
              <a:rPr lang="en-US" altLang="zh-TW" sz="2200" dirty="0" smtClean="0"/>
              <a:t>32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bit</a:t>
            </a:r>
            <a:r>
              <a:rPr lang="zh-TW" altLang="en-US" sz="2200" dirty="0" smtClean="0"/>
              <a:t>，兩者</a:t>
            </a:r>
            <a:r>
              <a:rPr lang="en-US" altLang="zh-TW" sz="2200" dirty="0" smtClean="0"/>
              <a:t>32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bit</a:t>
            </a:r>
            <a:r>
              <a:rPr lang="zh-TW" altLang="en-US" sz="2200" dirty="0" smtClean="0"/>
              <a:t>完全相同，</a:t>
            </a:r>
            <a:r>
              <a:rPr lang="zh-TW" altLang="en-US" sz="2200" dirty="0"/>
              <a:t>因此我們說</a:t>
            </a:r>
            <a:r>
              <a:rPr lang="en-US" altLang="zh-TW" sz="2200" dirty="0"/>
              <a:t>IP</a:t>
            </a:r>
            <a:r>
              <a:rPr lang="zh-TW" altLang="en-US" sz="2200" dirty="0"/>
              <a:t> </a:t>
            </a:r>
            <a:r>
              <a:rPr lang="en-US" altLang="zh-TW" sz="2200" dirty="0"/>
              <a:t>1</a:t>
            </a:r>
            <a:r>
              <a:rPr lang="zh-TW" altLang="en-US" sz="2200" dirty="0"/>
              <a:t> </a:t>
            </a:r>
            <a:r>
              <a:rPr lang="en-US" altLang="zh-TW" sz="2200" dirty="0"/>
              <a:t>match</a:t>
            </a:r>
            <a:r>
              <a:rPr lang="zh-TW" altLang="en-US" sz="2200" dirty="0"/>
              <a:t> </a:t>
            </a:r>
            <a:r>
              <a:rPr lang="en-US" altLang="zh-TW" sz="2200" dirty="0"/>
              <a:t>Prefix</a:t>
            </a:r>
            <a:r>
              <a:rPr lang="zh-TW" altLang="en-US" sz="2200" dirty="0"/>
              <a:t> </a:t>
            </a:r>
            <a:r>
              <a:rPr lang="en-US" altLang="zh-TW" sz="2200" dirty="0" smtClean="0"/>
              <a:t>2</a:t>
            </a:r>
            <a:r>
              <a:rPr lang="zh-TW" altLang="en-US" sz="2200" dirty="0" smtClean="0"/>
              <a:t>。</a:t>
            </a:r>
            <a:endParaRPr lang="en-US" altLang="zh-TW" sz="2200" dirty="0" smtClean="0"/>
          </a:p>
          <a:p>
            <a:pPr marL="457200" lvl="1" indent="0">
              <a:buNone/>
            </a:pPr>
            <a:r>
              <a:rPr lang="en-US" altLang="zh-TW" sz="2200" dirty="0"/>
              <a:t>Prefix 2 : 	</a:t>
            </a:r>
            <a:r>
              <a:rPr lang="en-US" altLang="zh-TW" sz="2200" dirty="0">
                <a:solidFill>
                  <a:srgbClr val="0070C0"/>
                </a:solidFill>
              </a:rPr>
              <a:t>11000000 10101000 00000000 00000001</a:t>
            </a:r>
          </a:p>
          <a:p>
            <a:pPr marL="457200" lvl="1" indent="0">
              <a:buNone/>
            </a:pPr>
            <a:r>
              <a:rPr lang="en-US" altLang="zh-TW" sz="2200" dirty="0"/>
              <a:t>IP</a:t>
            </a:r>
            <a:r>
              <a:rPr lang="zh-TW" altLang="en-US" sz="2200" dirty="0"/>
              <a:t> </a:t>
            </a:r>
            <a:r>
              <a:rPr lang="en-US" altLang="zh-TW" sz="2200" dirty="0"/>
              <a:t>1</a:t>
            </a:r>
            <a:r>
              <a:rPr lang="zh-TW" altLang="en-US" sz="2200" dirty="0"/>
              <a:t> </a:t>
            </a:r>
            <a:r>
              <a:rPr lang="en-US" altLang="zh-TW" sz="2200" dirty="0"/>
              <a:t>:</a:t>
            </a:r>
            <a:r>
              <a:rPr lang="zh-TW" altLang="en-US" sz="2200" dirty="0"/>
              <a:t> </a:t>
            </a:r>
            <a:r>
              <a:rPr lang="en-US" altLang="zh-TW" sz="2200" dirty="0"/>
              <a:t>	</a:t>
            </a:r>
            <a:r>
              <a:rPr lang="en-US" altLang="zh-TW" sz="2200" dirty="0">
                <a:solidFill>
                  <a:srgbClr val="0070C0"/>
                </a:solidFill>
              </a:rPr>
              <a:t>11000000</a:t>
            </a:r>
            <a:r>
              <a:rPr lang="zh-TW" altLang="en-US" sz="2200" dirty="0">
                <a:solidFill>
                  <a:srgbClr val="0070C0"/>
                </a:solidFill>
              </a:rPr>
              <a:t> </a:t>
            </a:r>
            <a:r>
              <a:rPr lang="en-US" altLang="zh-TW" sz="2200" dirty="0">
                <a:solidFill>
                  <a:srgbClr val="0070C0"/>
                </a:solidFill>
              </a:rPr>
              <a:t>10101000</a:t>
            </a:r>
            <a:r>
              <a:rPr lang="zh-TW" altLang="en-US" sz="2200" dirty="0">
                <a:solidFill>
                  <a:srgbClr val="0070C0"/>
                </a:solidFill>
              </a:rPr>
              <a:t> </a:t>
            </a:r>
            <a:r>
              <a:rPr lang="en-US" altLang="zh-TW" sz="2200" dirty="0">
                <a:solidFill>
                  <a:srgbClr val="0070C0"/>
                </a:solidFill>
              </a:rPr>
              <a:t>00000000</a:t>
            </a:r>
            <a:r>
              <a:rPr lang="zh-TW" altLang="en-US" sz="2200" dirty="0">
                <a:solidFill>
                  <a:srgbClr val="0070C0"/>
                </a:solidFill>
              </a:rPr>
              <a:t> </a:t>
            </a:r>
            <a:r>
              <a:rPr lang="en-US" altLang="zh-TW" sz="2200" dirty="0">
                <a:solidFill>
                  <a:srgbClr val="0070C0"/>
                </a:solidFill>
              </a:rPr>
              <a:t>00000001</a:t>
            </a:r>
          </a:p>
          <a:p>
            <a:pPr marL="0" indent="0">
              <a:buNone/>
            </a:pPr>
            <a:endParaRPr lang="en-US" altLang="zh-TW" sz="2200" dirty="0" smtClean="0"/>
          </a:p>
          <a:p>
            <a:r>
              <a:rPr lang="zh-TW" altLang="en-US" sz="2200" dirty="0" smtClean="0"/>
              <a:t>只要一個</a:t>
            </a:r>
            <a:r>
              <a:rPr lang="en-US" altLang="zh-TW" sz="2200" dirty="0" smtClean="0"/>
              <a:t>IP</a:t>
            </a:r>
            <a:r>
              <a:rPr lang="zh-TW" altLang="en-US" sz="2200" dirty="0" smtClean="0"/>
              <a:t>有</a:t>
            </a:r>
            <a:r>
              <a:rPr lang="en-US" altLang="zh-TW" sz="2200" dirty="0" smtClean="0"/>
              <a:t>match</a:t>
            </a:r>
            <a:r>
              <a:rPr lang="zh-TW" altLang="en-US" sz="2200" dirty="0" smtClean="0"/>
              <a:t>到任何一個</a:t>
            </a:r>
            <a:r>
              <a:rPr lang="en-US" altLang="zh-TW" sz="2200" dirty="0" smtClean="0"/>
              <a:t>prefix</a:t>
            </a:r>
            <a:r>
              <a:rPr lang="zh-TW" altLang="en-US" sz="2200" dirty="0" smtClean="0"/>
              <a:t>，那麼這個搜尋結果就會是</a:t>
            </a:r>
            <a:r>
              <a:rPr lang="en-US" altLang="zh-TW" sz="2200" dirty="0" smtClean="0"/>
              <a:t>successful</a:t>
            </a:r>
            <a:r>
              <a:rPr lang="zh-TW" altLang="en-US" sz="2200" dirty="0" smtClean="0"/>
              <a:t>，反之則是</a:t>
            </a:r>
            <a:r>
              <a:rPr lang="en-US" altLang="zh-TW" sz="2200" dirty="0" smtClean="0"/>
              <a:t>fails</a:t>
            </a:r>
            <a:r>
              <a:rPr lang="zh-TW" altLang="en-US" sz="2200" dirty="0" smtClean="0"/>
              <a:t>，因此</a:t>
            </a:r>
            <a:r>
              <a:rPr lang="en-US" altLang="zh-TW" sz="2200" dirty="0" smtClean="0"/>
              <a:t>IP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1</a:t>
            </a:r>
            <a:r>
              <a:rPr lang="zh-TW" altLang="en-US" sz="2200" dirty="0" smtClean="0"/>
              <a:t>同時</a:t>
            </a:r>
            <a:r>
              <a:rPr lang="en-US" altLang="zh-TW" sz="2200" dirty="0" smtClean="0"/>
              <a:t>match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Prefix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1</a:t>
            </a:r>
            <a:r>
              <a:rPr lang="zh-TW" altLang="en-US" sz="2200" dirty="0" smtClean="0"/>
              <a:t>和 </a:t>
            </a:r>
            <a:r>
              <a:rPr lang="en-US" altLang="zh-TW" sz="2200" dirty="0" smtClean="0"/>
              <a:t>Prefix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2</a:t>
            </a:r>
            <a:r>
              <a:rPr lang="zh-TW" altLang="en-US" sz="2200" dirty="0" smtClean="0"/>
              <a:t>，所以</a:t>
            </a:r>
            <a:r>
              <a:rPr lang="en-US" altLang="zh-TW" sz="2200" dirty="0" smtClean="0"/>
              <a:t>IP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1</a:t>
            </a:r>
            <a:r>
              <a:rPr lang="zh-TW" altLang="en-US" sz="2200" dirty="0" smtClean="0"/>
              <a:t>的搜尋結果是</a:t>
            </a:r>
            <a:r>
              <a:rPr lang="en-US" altLang="zh-TW" sz="2200" dirty="0" smtClean="0"/>
              <a:t>successful</a:t>
            </a:r>
            <a:r>
              <a:rPr lang="zh-TW" altLang="en-US" sz="2200" dirty="0" smtClean="0"/>
              <a:t>。</a:t>
            </a:r>
            <a:endParaRPr lang="en-US" altLang="zh-TW" sz="2200" dirty="0" smtClean="0"/>
          </a:p>
          <a:p>
            <a:endParaRPr lang="en-US" altLang="zh-TW" sz="2200" dirty="0"/>
          </a:p>
          <a:p>
            <a:pPr marL="457200" lvl="1" indent="0">
              <a:buNone/>
            </a:pPr>
            <a:endParaRPr lang="zh-TW" altLang="en-US" sz="2200" dirty="0">
              <a:solidFill>
                <a:srgbClr val="FF0000"/>
              </a:solidFill>
            </a:endParaRPr>
          </a:p>
          <a:p>
            <a:endParaRPr lang="zh-TW" altLang="en-US" sz="2200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Computer &amp; Internet Architecture Lab</a:t>
            </a:r>
          </a:p>
          <a:p>
            <a:pPr>
              <a:defRPr/>
            </a:pPr>
            <a:r>
              <a:rPr lang="en-US" altLang="zh-TW" smtClean="0"/>
              <a:t>CSIE, National Cheng Kung University</a:t>
            </a:r>
            <a:endParaRPr lang="en-US" altLang="zh-TW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F3F63C-EE3D-4A67-9BE8-F52E6A2DE316}" type="slidenum">
              <a:rPr lang="en-US" altLang="zh-TW" smtClean="0"/>
              <a:pPr>
                <a:defRPr/>
              </a:pPr>
              <a:t>7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1557027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Prefix &amp; IP</a:t>
            </a:r>
            <a:r>
              <a:rPr lang="zh-TW" altLang="en-US" dirty="0"/>
              <a:t> </a:t>
            </a:r>
            <a:r>
              <a:rPr lang="en-US" altLang="zh-TW" dirty="0"/>
              <a:t>(</a:t>
            </a:r>
            <a:r>
              <a:rPr lang="zh-TW" altLang="en-US" dirty="0"/>
              <a:t>續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sz="2200" dirty="0" smtClean="0"/>
              <a:t>再來我們要搜尋第二組</a:t>
            </a:r>
            <a:r>
              <a:rPr lang="en-US" altLang="zh-TW" sz="2200" dirty="0" smtClean="0"/>
              <a:t>IP</a:t>
            </a:r>
            <a:r>
              <a:rPr lang="zh-TW" altLang="en-US" sz="2200" dirty="0" smtClean="0"/>
              <a:t>，</a:t>
            </a:r>
            <a:r>
              <a:rPr lang="zh-TW" altLang="en-US" sz="2200" dirty="0"/>
              <a:t>第一</a:t>
            </a:r>
            <a:r>
              <a:rPr lang="zh-TW" altLang="en-US" sz="2200" dirty="0" smtClean="0"/>
              <a:t>步一樣是比較</a:t>
            </a:r>
            <a:r>
              <a:rPr lang="en-US" altLang="zh-TW" sz="2200" dirty="0"/>
              <a:t>Prefix</a:t>
            </a:r>
            <a:r>
              <a:rPr lang="zh-TW" altLang="en-US" sz="2200" dirty="0"/>
              <a:t> </a:t>
            </a:r>
            <a:r>
              <a:rPr lang="en-US" altLang="zh-TW" sz="2200" dirty="0" smtClean="0"/>
              <a:t>1</a:t>
            </a:r>
            <a:r>
              <a:rPr lang="zh-TW" altLang="en-US" sz="2200" dirty="0" smtClean="0"/>
              <a:t>和 </a:t>
            </a:r>
            <a:r>
              <a:rPr lang="en-US" altLang="zh-TW" sz="2200" dirty="0"/>
              <a:t>IP</a:t>
            </a:r>
            <a:r>
              <a:rPr lang="zh-TW" altLang="en-US" sz="2200" dirty="0"/>
              <a:t> </a:t>
            </a:r>
            <a:r>
              <a:rPr lang="en-US" altLang="zh-TW" sz="2200" dirty="0" smtClean="0"/>
              <a:t>2</a:t>
            </a:r>
            <a:r>
              <a:rPr lang="zh-TW" altLang="en-US" sz="2200" dirty="0" smtClean="0"/>
              <a:t>，如同前述，兩者的前</a:t>
            </a:r>
            <a:r>
              <a:rPr lang="en-US" altLang="zh-TW" sz="2200" dirty="0" smtClean="0"/>
              <a:t>16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bit</a:t>
            </a:r>
            <a:r>
              <a:rPr lang="zh-TW" altLang="en-US" sz="2200" dirty="0" smtClean="0"/>
              <a:t>相同，所以 </a:t>
            </a:r>
            <a:r>
              <a:rPr lang="en-US" altLang="zh-TW" sz="2200" dirty="0" smtClean="0"/>
              <a:t>IP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2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match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Prefix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1</a:t>
            </a:r>
            <a:r>
              <a:rPr lang="zh-TW" altLang="en-US" sz="2200" dirty="0" smtClean="0"/>
              <a:t>。</a:t>
            </a:r>
            <a:endParaRPr lang="en-US" altLang="zh-TW" sz="2200" dirty="0" smtClean="0"/>
          </a:p>
          <a:p>
            <a:pPr marL="457200" lvl="1" indent="0">
              <a:buNone/>
            </a:pPr>
            <a:r>
              <a:rPr lang="pt-BR" altLang="zh-TW" sz="2200" dirty="0"/>
              <a:t>Prefix 1 : 	</a:t>
            </a:r>
            <a:r>
              <a:rPr lang="pt-BR" altLang="zh-TW" sz="2200" dirty="0">
                <a:solidFill>
                  <a:srgbClr val="0070C0"/>
                </a:solidFill>
              </a:rPr>
              <a:t>11000000 10101000 </a:t>
            </a:r>
            <a:r>
              <a:rPr lang="pt-BR" altLang="zh-TW" sz="2200" dirty="0"/>
              <a:t>******** ********</a:t>
            </a:r>
          </a:p>
          <a:p>
            <a:pPr marL="457200" lvl="1" indent="0">
              <a:buNone/>
            </a:pPr>
            <a:r>
              <a:rPr lang="pt-BR" altLang="zh-TW" sz="2200" dirty="0"/>
              <a:t>IP 2 : 	</a:t>
            </a:r>
            <a:r>
              <a:rPr lang="pt-BR" altLang="zh-TW" sz="2200" dirty="0">
                <a:solidFill>
                  <a:srgbClr val="0070C0"/>
                </a:solidFill>
              </a:rPr>
              <a:t>11000000 10101000 </a:t>
            </a:r>
            <a:r>
              <a:rPr lang="pt-BR" altLang="zh-TW" sz="2200" dirty="0"/>
              <a:t>00000001 00000010</a:t>
            </a:r>
          </a:p>
          <a:p>
            <a:pPr marL="0" indent="0">
              <a:buNone/>
            </a:pPr>
            <a:endParaRPr lang="en-US" altLang="zh-TW" sz="2200" dirty="0" smtClean="0"/>
          </a:p>
          <a:p>
            <a:r>
              <a:rPr lang="zh-TW" altLang="en-US" sz="2200" dirty="0"/>
              <a:t>第二步是比較</a:t>
            </a:r>
            <a:r>
              <a:rPr lang="en-US" altLang="zh-TW" sz="2200" dirty="0"/>
              <a:t>Prefix</a:t>
            </a:r>
            <a:r>
              <a:rPr lang="zh-TW" altLang="en-US" sz="2200" dirty="0"/>
              <a:t> </a:t>
            </a:r>
            <a:r>
              <a:rPr lang="en-US" altLang="zh-TW" sz="2200" dirty="0"/>
              <a:t>2</a:t>
            </a:r>
            <a:r>
              <a:rPr lang="zh-TW" altLang="en-US" sz="2200" dirty="0"/>
              <a:t>和 </a:t>
            </a:r>
            <a:r>
              <a:rPr lang="en-US" altLang="zh-TW" sz="2200" dirty="0"/>
              <a:t>IP</a:t>
            </a:r>
            <a:r>
              <a:rPr lang="zh-TW" altLang="en-US" sz="2200" dirty="0"/>
              <a:t> </a:t>
            </a:r>
            <a:r>
              <a:rPr lang="en-US" altLang="zh-TW" sz="2200" dirty="0"/>
              <a:t>2</a:t>
            </a:r>
            <a:r>
              <a:rPr lang="zh-TW" altLang="en-US" sz="2200" dirty="0" smtClean="0"/>
              <a:t>，如同前述，兩者的後</a:t>
            </a:r>
            <a:r>
              <a:rPr lang="en-US" altLang="zh-TW" sz="2200" dirty="0" smtClean="0"/>
              <a:t>2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bit</a:t>
            </a:r>
            <a:r>
              <a:rPr lang="zh-TW" altLang="en-US" sz="2200" dirty="0" smtClean="0"/>
              <a:t>不同，</a:t>
            </a:r>
            <a:r>
              <a:rPr lang="zh-TW" altLang="en-US" sz="2200" dirty="0"/>
              <a:t>因此我們</a:t>
            </a:r>
            <a:r>
              <a:rPr lang="zh-TW" altLang="en-US" sz="2200" dirty="0" smtClean="0"/>
              <a:t>說</a:t>
            </a:r>
            <a:r>
              <a:rPr lang="en-US" altLang="zh-TW" sz="2200" dirty="0" smtClean="0"/>
              <a:t>IP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2</a:t>
            </a:r>
            <a:r>
              <a:rPr lang="en-US" altLang="zh-TW" sz="2200" dirty="0" smtClean="0">
                <a:solidFill>
                  <a:srgbClr val="FF0000"/>
                </a:solidFill>
              </a:rPr>
              <a:t>not</a:t>
            </a:r>
            <a:r>
              <a:rPr lang="zh-TW" altLang="en-US" sz="2200" dirty="0" smtClean="0">
                <a:solidFill>
                  <a:srgbClr val="FF0000"/>
                </a:solidFill>
              </a:rPr>
              <a:t> </a:t>
            </a:r>
            <a:r>
              <a:rPr lang="en-US" altLang="zh-TW" sz="2200" dirty="0" smtClean="0">
                <a:solidFill>
                  <a:srgbClr val="FF0000"/>
                </a:solidFill>
              </a:rPr>
              <a:t>match</a:t>
            </a:r>
            <a:r>
              <a:rPr lang="zh-TW" altLang="en-US" sz="2200" dirty="0" smtClean="0">
                <a:solidFill>
                  <a:srgbClr val="FF0000"/>
                </a:solidFill>
              </a:rPr>
              <a:t> </a:t>
            </a:r>
            <a:r>
              <a:rPr lang="en-US" altLang="zh-TW" sz="2200" dirty="0"/>
              <a:t>Prefix</a:t>
            </a:r>
            <a:r>
              <a:rPr lang="zh-TW" altLang="en-US" sz="2200" dirty="0"/>
              <a:t> </a:t>
            </a:r>
            <a:r>
              <a:rPr lang="en-US" altLang="zh-TW" sz="2200" dirty="0"/>
              <a:t>2</a:t>
            </a:r>
            <a:r>
              <a:rPr lang="zh-TW" altLang="en-US" sz="2200" dirty="0" smtClean="0"/>
              <a:t>。</a:t>
            </a:r>
            <a:endParaRPr lang="en-US" altLang="zh-TW" sz="2200" dirty="0" smtClean="0"/>
          </a:p>
          <a:p>
            <a:pPr marL="457200" lvl="1" indent="0">
              <a:buNone/>
            </a:pPr>
            <a:r>
              <a:rPr lang="en-US" altLang="zh-TW" sz="2200" dirty="0"/>
              <a:t>Prefix 2 : 	</a:t>
            </a:r>
            <a:r>
              <a:rPr lang="en-US" altLang="zh-TW" sz="2200" dirty="0">
                <a:solidFill>
                  <a:srgbClr val="0070C0"/>
                </a:solidFill>
              </a:rPr>
              <a:t>11000000 10101000 00000000 000000</a:t>
            </a:r>
            <a:r>
              <a:rPr lang="en-US" altLang="zh-TW" sz="2200" dirty="0">
                <a:solidFill>
                  <a:srgbClr val="FF0000"/>
                </a:solidFill>
              </a:rPr>
              <a:t>01</a:t>
            </a:r>
          </a:p>
          <a:p>
            <a:pPr marL="457200" lvl="1" indent="0">
              <a:buNone/>
            </a:pPr>
            <a:r>
              <a:rPr lang="en-US" altLang="zh-TW" sz="2200" dirty="0"/>
              <a:t>IP</a:t>
            </a:r>
            <a:r>
              <a:rPr lang="zh-TW" altLang="en-US" sz="2200" dirty="0"/>
              <a:t> </a:t>
            </a:r>
            <a:r>
              <a:rPr lang="en-US" altLang="zh-TW" sz="2200" dirty="0"/>
              <a:t>2</a:t>
            </a:r>
            <a:r>
              <a:rPr lang="zh-TW" altLang="en-US" sz="2200" dirty="0"/>
              <a:t> </a:t>
            </a:r>
            <a:r>
              <a:rPr lang="en-US" altLang="zh-TW" sz="2200" dirty="0"/>
              <a:t>:</a:t>
            </a:r>
            <a:r>
              <a:rPr lang="zh-TW" altLang="en-US" sz="2200" dirty="0"/>
              <a:t> </a:t>
            </a:r>
            <a:r>
              <a:rPr lang="en-US" altLang="zh-TW" sz="2200" dirty="0"/>
              <a:t>	</a:t>
            </a:r>
            <a:r>
              <a:rPr lang="en-US" altLang="zh-TW" sz="2200" dirty="0">
                <a:solidFill>
                  <a:srgbClr val="0070C0"/>
                </a:solidFill>
              </a:rPr>
              <a:t>11000000</a:t>
            </a:r>
            <a:r>
              <a:rPr lang="zh-TW" altLang="en-US" sz="2200" dirty="0">
                <a:solidFill>
                  <a:srgbClr val="0070C0"/>
                </a:solidFill>
              </a:rPr>
              <a:t> </a:t>
            </a:r>
            <a:r>
              <a:rPr lang="en-US" altLang="zh-TW" sz="2200" dirty="0">
                <a:solidFill>
                  <a:srgbClr val="0070C0"/>
                </a:solidFill>
              </a:rPr>
              <a:t>10101000</a:t>
            </a:r>
            <a:r>
              <a:rPr lang="zh-TW" altLang="en-US" sz="2200" dirty="0">
                <a:solidFill>
                  <a:srgbClr val="0070C0"/>
                </a:solidFill>
              </a:rPr>
              <a:t> </a:t>
            </a:r>
            <a:r>
              <a:rPr lang="en-US" altLang="zh-TW" sz="2200" dirty="0">
                <a:solidFill>
                  <a:srgbClr val="0070C0"/>
                </a:solidFill>
              </a:rPr>
              <a:t>00000000</a:t>
            </a:r>
            <a:r>
              <a:rPr lang="zh-TW" altLang="en-US" sz="2200" dirty="0">
                <a:solidFill>
                  <a:srgbClr val="0070C0"/>
                </a:solidFill>
              </a:rPr>
              <a:t> </a:t>
            </a:r>
            <a:r>
              <a:rPr lang="en-US" altLang="zh-TW" sz="2200" dirty="0">
                <a:solidFill>
                  <a:srgbClr val="0070C0"/>
                </a:solidFill>
              </a:rPr>
              <a:t>000000</a:t>
            </a:r>
            <a:r>
              <a:rPr lang="en-US" altLang="zh-TW" sz="2200" dirty="0">
                <a:solidFill>
                  <a:srgbClr val="FF0000"/>
                </a:solidFill>
              </a:rPr>
              <a:t>10</a:t>
            </a:r>
          </a:p>
          <a:p>
            <a:endParaRPr lang="en-US" altLang="zh-TW" sz="2200" dirty="0" smtClean="0"/>
          </a:p>
          <a:p>
            <a:r>
              <a:rPr lang="en-US" altLang="zh-TW" sz="2200" dirty="0" smtClean="0"/>
              <a:t>IP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2</a:t>
            </a:r>
            <a:r>
              <a:rPr lang="zh-TW" altLang="en-US" sz="2200" dirty="0" smtClean="0"/>
              <a:t> 因為 </a:t>
            </a:r>
            <a:r>
              <a:rPr lang="en-US" altLang="zh-TW" sz="2200" dirty="0" smtClean="0"/>
              <a:t>match</a:t>
            </a:r>
            <a:r>
              <a:rPr lang="zh-TW" altLang="en-US" sz="2200" dirty="0" smtClean="0"/>
              <a:t>了</a:t>
            </a:r>
            <a:r>
              <a:rPr lang="en-US" altLang="zh-TW" sz="2200" dirty="0" smtClean="0"/>
              <a:t>Prefix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1</a:t>
            </a:r>
            <a:r>
              <a:rPr lang="zh-TW" altLang="en-US" sz="2200" dirty="0" smtClean="0"/>
              <a:t>，所以</a:t>
            </a:r>
            <a:r>
              <a:rPr lang="en-US" altLang="zh-TW" sz="2200" dirty="0" smtClean="0"/>
              <a:t>IP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2</a:t>
            </a:r>
            <a:r>
              <a:rPr lang="zh-TW" altLang="en-US" sz="2200" dirty="0" smtClean="0"/>
              <a:t>的搜尋結果也是</a:t>
            </a:r>
            <a:r>
              <a:rPr lang="en-US" altLang="zh-TW" sz="2200" dirty="0" smtClean="0"/>
              <a:t>successful</a:t>
            </a:r>
            <a:r>
              <a:rPr lang="zh-TW" altLang="en-US" sz="2200" dirty="0" smtClean="0"/>
              <a:t>。</a:t>
            </a:r>
            <a:endParaRPr lang="en-US" altLang="zh-TW" sz="2200" dirty="0" smtClean="0"/>
          </a:p>
          <a:p>
            <a:endParaRPr lang="en-US" altLang="zh-TW" sz="2200" dirty="0" smtClean="0"/>
          </a:p>
          <a:p>
            <a:pPr marL="457200" lvl="1" indent="0">
              <a:buNone/>
            </a:pPr>
            <a:endParaRPr lang="en-US" altLang="zh-TW" sz="2200" dirty="0"/>
          </a:p>
          <a:p>
            <a:pPr marL="457200" lvl="1" indent="0">
              <a:buNone/>
            </a:pPr>
            <a:endParaRPr lang="en-US" altLang="zh-TW" sz="2200" dirty="0"/>
          </a:p>
          <a:p>
            <a:pPr marL="457200" lvl="1" indent="0">
              <a:buNone/>
            </a:pPr>
            <a:endParaRPr lang="zh-TW" altLang="en-US" sz="2200" dirty="0" smtClean="0"/>
          </a:p>
          <a:p>
            <a:endParaRPr lang="zh-TW" altLang="en-US" sz="2200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Computer &amp; Internet Architecture Lab</a:t>
            </a:r>
          </a:p>
          <a:p>
            <a:pPr>
              <a:defRPr/>
            </a:pPr>
            <a:r>
              <a:rPr lang="en-US" altLang="zh-TW" dirty="0" smtClean="0"/>
              <a:t>CSIE, National Cheng Kung University</a:t>
            </a:r>
            <a:endParaRPr lang="en-US" altLang="zh-TW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F3F63C-EE3D-4A67-9BE8-F52E6A2DE316}" type="slidenum">
              <a:rPr lang="en-US" altLang="zh-TW" smtClean="0"/>
              <a:pPr>
                <a:defRPr/>
              </a:pPr>
              <a:t>8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2153737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Prefix &amp; IP</a:t>
            </a:r>
            <a:r>
              <a:rPr lang="zh-TW" altLang="en-US" dirty="0"/>
              <a:t> </a:t>
            </a:r>
            <a:r>
              <a:rPr lang="en-US" altLang="zh-TW" dirty="0"/>
              <a:t>(</a:t>
            </a:r>
            <a:r>
              <a:rPr lang="zh-TW" altLang="en-US" dirty="0"/>
              <a:t>續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sz="2200" dirty="0" smtClean="0"/>
              <a:t>最</a:t>
            </a:r>
            <a:r>
              <a:rPr lang="zh-TW" altLang="en-US" sz="2200" dirty="0"/>
              <a:t>後</a:t>
            </a:r>
            <a:r>
              <a:rPr lang="zh-TW" altLang="en-US" sz="2200" dirty="0" smtClean="0"/>
              <a:t>我們要搜尋第三組</a:t>
            </a:r>
            <a:r>
              <a:rPr lang="en-US" altLang="zh-TW" sz="2200" dirty="0" smtClean="0"/>
              <a:t>IP</a:t>
            </a:r>
            <a:r>
              <a:rPr lang="zh-TW" altLang="en-US" sz="2200" dirty="0" smtClean="0"/>
              <a:t>，</a:t>
            </a:r>
            <a:r>
              <a:rPr lang="zh-TW" altLang="en-US" sz="2200" dirty="0"/>
              <a:t>第一</a:t>
            </a:r>
            <a:r>
              <a:rPr lang="zh-TW" altLang="en-US" sz="2200" dirty="0" smtClean="0"/>
              <a:t>步一樣是比較</a:t>
            </a:r>
            <a:r>
              <a:rPr lang="en-US" altLang="zh-TW" sz="2200" dirty="0"/>
              <a:t>Prefix</a:t>
            </a:r>
            <a:r>
              <a:rPr lang="zh-TW" altLang="en-US" sz="2200" dirty="0"/>
              <a:t> </a:t>
            </a:r>
            <a:r>
              <a:rPr lang="en-US" altLang="zh-TW" sz="2200" dirty="0" smtClean="0"/>
              <a:t>1</a:t>
            </a:r>
            <a:r>
              <a:rPr lang="zh-TW" altLang="en-US" sz="2200" dirty="0" smtClean="0"/>
              <a:t>和 </a:t>
            </a:r>
            <a:r>
              <a:rPr lang="en-US" altLang="zh-TW" sz="2200" dirty="0"/>
              <a:t>IP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3</a:t>
            </a:r>
            <a:r>
              <a:rPr lang="zh-TW" altLang="en-US" sz="2200" dirty="0" smtClean="0"/>
              <a:t>，如同前述，兩者的前</a:t>
            </a:r>
            <a:r>
              <a:rPr lang="en-US" altLang="zh-TW" sz="2200" dirty="0" smtClean="0"/>
              <a:t>16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bit</a:t>
            </a:r>
            <a:r>
              <a:rPr lang="zh-TW" altLang="en-US" sz="2200" dirty="0" smtClean="0"/>
              <a:t>不相同，所以 </a:t>
            </a:r>
            <a:r>
              <a:rPr lang="en-US" altLang="zh-TW" sz="2200" dirty="0" smtClean="0"/>
              <a:t>IP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3</a:t>
            </a:r>
            <a:r>
              <a:rPr lang="zh-TW" altLang="en-US" sz="2200" dirty="0" smtClean="0"/>
              <a:t> </a:t>
            </a:r>
            <a:r>
              <a:rPr lang="en-US" altLang="zh-TW" sz="2200" dirty="0" smtClean="0">
                <a:solidFill>
                  <a:srgbClr val="FF0000"/>
                </a:solidFill>
              </a:rPr>
              <a:t>not</a:t>
            </a:r>
            <a:r>
              <a:rPr lang="zh-TW" altLang="en-US" sz="2200" dirty="0" smtClean="0">
                <a:solidFill>
                  <a:srgbClr val="FF0000"/>
                </a:solidFill>
              </a:rPr>
              <a:t> </a:t>
            </a:r>
            <a:r>
              <a:rPr lang="en-US" altLang="zh-TW" sz="2200" dirty="0" smtClean="0">
                <a:solidFill>
                  <a:srgbClr val="FF0000"/>
                </a:solidFill>
              </a:rPr>
              <a:t>match</a:t>
            </a:r>
            <a:r>
              <a:rPr lang="zh-TW" altLang="en-US" sz="2200" dirty="0" smtClean="0">
                <a:solidFill>
                  <a:srgbClr val="FF0000"/>
                </a:solidFill>
              </a:rPr>
              <a:t> </a:t>
            </a:r>
            <a:r>
              <a:rPr lang="en-US" altLang="zh-TW" sz="2200" dirty="0" smtClean="0"/>
              <a:t>Prefix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1</a:t>
            </a:r>
            <a:r>
              <a:rPr lang="zh-TW" altLang="en-US" sz="2200" dirty="0" smtClean="0"/>
              <a:t>。</a:t>
            </a:r>
            <a:endParaRPr lang="en-US" altLang="zh-TW" sz="2200" dirty="0" smtClean="0"/>
          </a:p>
          <a:p>
            <a:pPr marL="457200" lvl="1" indent="0">
              <a:buNone/>
            </a:pPr>
            <a:r>
              <a:rPr lang="pt-BR" altLang="zh-TW" sz="2200" dirty="0"/>
              <a:t>Prefix 1 : 	</a:t>
            </a:r>
            <a:r>
              <a:rPr lang="pt-BR" altLang="zh-TW" sz="2200" dirty="0">
                <a:solidFill>
                  <a:srgbClr val="FF0000"/>
                </a:solidFill>
              </a:rPr>
              <a:t>11000000 10101000 </a:t>
            </a:r>
            <a:r>
              <a:rPr lang="pt-BR" altLang="zh-TW" sz="2200" dirty="0"/>
              <a:t>******** ********</a:t>
            </a:r>
          </a:p>
          <a:p>
            <a:pPr marL="457200" lvl="1" indent="0">
              <a:buNone/>
            </a:pPr>
            <a:r>
              <a:rPr lang="pt-BR" altLang="zh-TW" sz="2200" dirty="0"/>
              <a:t>IP </a:t>
            </a:r>
            <a:r>
              <a:rPr lang="en-US" altLang="zh-TW" sz="2200" dirty="0" smtClean="0"/>
              <a:t>3</a:t>
            </a:r>
            <a:r>
              <a:rPr lang="pt-BR" altLang="zh-TW" sz="2200" dirty="0" smtClean="0"/>
              <a:t> </a:t>
            </a:r>
            <a:r>
              <a:rPr lang="pt-BR" altLang="zh-TW" sz="2200" dirty="0"/>
              <a:t>: 	</a:t>
            </a:r>
            <a:r>
              <a:rPr lang="pt-BR" altLang="zh-TW" sz="2200" dirty="0" smtClean="0">
                <a:solidFill>
                  <a:srgbClr val="FF0000"/>
                </a:solidFill>
              </a:rPr>
              <a:t>00000001 00000010 </a:t>
            </a:r>
            <a:r>
              <a:rPr lang="pt-BR" altLang="zh-TW" sz="2200" dirty="0" smtClean="0"/>
              <a:t>00000011 </a:t>
            </a:r>
            <a:r>
              <a:rPr lang="pt-BR" altLang="zh-TW" sz="2200" dirty="0"/>
              <a:t>00000100</a:t>
            </a:r>
          </a:p>
          <a:p>
            <a:pPr marL="0" indent="0">
              <a:buNone/>
            </a:pPr>
            <a:endParaRPr lang="en-US" altLang="zh-TW" sz="2200" dirty="0" smtClean="0"/>
          </a:p>
          <a:p>
            <a:r>
              <a:rPr lang="zh-TW" altLang="en-US" sz="2200" dirty="0"/>
              <a:t>第二步是比較</a:t>
            </a:r>
            <a:r>
              <a:rPr lang="en-US" altLang="zh-TW" sz="2200" dirty="0"/>
              <a:t>Prefix</a:t>
            </a:r>
            <a:r>
              <a:rPr lang="zh-TW" altLang="en-US" sz="2200" dirty="0"/>
              <a:t> </a:t>
            </a:r>
            <a:r>
              <a:rPr lang="en-US" altLang="zh-TW" sz="2200" dirty="0"/>
              <a:t>2</a:t>
            </a:r>
            <a:r>
              <a:rPr lang="zh-TW" altLang="en-US" sz="2200" dirty="0"/>
              <a:t>和 </a:t>
            </a:r>
            <a:r>
              <a:rPr lang="en-US" altLang="zh-TW" sz="2200" dirty="0"/>
              <a:t>IP</a:t>
            </a:r>
            <a:r>
              <a:rPr lang="zh-TW" altLang="en-US" sz="2200" dirty="0"/>
              <a:t> </a:t>
            </a:r>
            <a:r>
              <a:rPr lang="en-US" altLang="zh-TW" sz="2200" dirty="0"/>
              <a:t>2</a:t>
            </a:r>
            <a:r>
              <a:rPr lang="zh-TW" altLang="en-US" sz="2200" dirty="0" smtClean="0"/>
              <a:t>，如同前述，兩者的 </a:t>
            </a:r>
            <a:r>
              <a:rPr lang="en-US" altLang="zh-TW" sz="2200" dirty="0" smtClean="0"/>
              <a:t>32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bit</a:t>
            </a:r>
            <a:r>
              <a:rPr lang="zh-TW" altLang="en-US" sz="2200" dirty="0" smtClean="0"/>
              <a:t>不同，</a:t>
            </a:r>
            <a:r>
              <a:rPr lang="zh-TW" altLang="en-US" sz="2200" dirty="0"/>
              <a:t>因此我們</a:t>
            </a:r>
            <a:r>
              <a:rPr lang="zh-TW" altLang="en-US" sz="2200" dirty="0" smtClean="0"/>
              <a:t>說</a:t>
            </a:r>
            <a:r>
              <a:rPr lang="en-US" altLang="zh-TW" sz="2200" dirty="0" smtClean="0"/>
              <a:t>IP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3</a:t>
            </a:r>
            <a:r>
              <a:rPr lang="zh-TW" altLang="en-US" sz="2200" dirty="0" smtClean="0"/>
              <a:t> </a:t>
            </a:r>
            <a:r>
              <a:rPr lang="en-US" altLang="zh-TW" sz="2200" dirty="0" smtClean="0">
                <a:solidFill>
                  <a:srgbClr val="FF0000"/>
                </a:solidFill>
              </a:rPr>
              <a:t>not</a:t>
            </a:r>
            <a:r>
              <a:rPr lang="zh-TW" altLang="en-US" sz="2200" dirty="0" smtClean="0">
                <a:solidFill>
                  <a:srgbClr val="FF0000"/>
                </a:solidFill>
              </a:rPr>
              <a:t> </a:t>
            </a:r>
            <a:r>
              <a:rPr lang="en-US" altLang="zh-TW" sz="2200" dirty="0" smtClean="0">
                <a:solidFill>
                  <a:srgbClr val="FF0000"/>
                </a:solidFill>
              </a:rPr>
              <a:t>match</a:t>
            </a:r>
            <a:r>
              <a:rPr lang="zh-TW" altLang="en-US" sz="2200" dirty="0" smtClean="0">
                <a:solidFill>
                  <a:srgbClr val="FF0000"/>
                </a:solidFill>
              </a:rPr>
              <a:t> </a:t>
            </a:r>
            <a:r>
              <a:rPr lang="en-US" altLang="zh-TW" sz="2200" dirty="0"/>
              <a:t>Prefix</a:t>
            </a:r>
            <a:r>
              <a:rPr lang="zh-TW" altLang="en-US" sz="2200" dirty="0"/>
              <a:t> </a:t>
            </a:r>
            <a:r>
              <a:rPr lang="en-US" altLang="zh-TW" sz="2200" dirty="0"/>
              <a:t>2</a:t>
            </a:r>
            <a:r>
              <a:rPr lang="zh-TW" altLang="en-US" sz="2200" dirty="0" smtClean="0"/>
              <a:t>。</a:t>
            </a:r>
            <a:endParaRPr lang="en-US" altLang="zh-TW" sz="2200" dirty="0" smtClean="0"/>
          </a:p>
          <a:p>
            <a:pPr marL="457200" lvl="1" indent="0">
              <a:buNone/>
            </a:pPr>
            <a:r>
              <a:rPr lang="en-US" altLang="zh-TW" sz="2200" dirty="0"/>
              <a:t>Prefix 2 : 	</a:t>
            </a:r>
            <a:r>
              <a:rPr lang="en-US" altLang="zh-TW" sz="2200" dirty="0">
                <a:solidFill>
                  <a:srgbClr val="FF0000"/>
                </a:solidFill>
              </a:rPr>
              <a:t>11000000 10101000 00000000 00000001</a:t>
            </a:r>
          </a:p>
          <a:p>
            <a:pPr marL="457200" lvl="1" indent="0">
              <a:buNone/>
            </a:pPr>
            <a:r>
              <a:rPr lang="en-US" altLang="zh-TW" sz="2200" dirty="0"/>
              <a:t>IP</a:t>
            </a:r>
            <a:r>
              <a:rPr lang="zh-TW" altLang="en-US" sz="2200" dirty="0"/>
              <a:t> </a:t>
            </a:r>
            <a:r>
              <a:rPr lang="en-US" altLang="zh-TW" sz="2200" dirty="0" smtClean="0"/>
              <a:t>3</a:t>
            </a:r>
            <a:r>
              <a:rPr lang="zh-TW" altLang="en-US" sz="2200" dirty="0" smtClean="0"/>
              <a:t> </a:t>
            </a:r>
            <a:r>
              <a:rPr lang="en-US" altLang="zh-TW" sz="2200" dirty="0"/>
              <a:t>:</a:t>
            </a:r>
            <a:r>
              <a:rPr lang="zh-TW" altLang="en-US" sz="2200" dirty="0"/>
              <a:t> </a:t>
            </a:r>
            <a:r>
              <a:rPr lang="en-US" altLang="zh-TW" sz="2200" dirty="0"/>
              <a:t>	</a:t>
            </a:r>
            <a:r>
              <a:rPr lang="pt-BR" altLang="zh-TW" sz="2200" dirty="0" smtClean="0">
                <a:solidFill>
                  <a:srgbClr val="FF0000"/>
                </a:solidFill>
              </a:rPr>
              <a:t>00000001 </a:t>
            </a:r>
            <a:r>
              <a:rPr lang="pt-BR" altLang="zh-TW" sz="2200" dirty="0">
                <a:solidFill>
                  <a:srgbClr val="FF0000"/>
                </a:solidFill>
              </a:rPr>
              <a:t>00000010 00000011 00000100</a:t>
            </a:r>
            <a:endParaRPr lang="en-US" altLang="zh-TW" sz="2200" dirty="0" smtClean="0">
              <a:solidFill>
                <a:srgbClr val="FF0000"/>
              </a:solidFill>
            </a:endParaRPr>
          </a:p>
          <a:p>
            <a:endParaRPr lang="en-US" altLang="zh-TW" sz="2200" dirty="0" smtClean="0"/>
          </a:p>
          <a:p>
            <a:r>
              <a:rPr lang="en-US" altLang="zh-TW" sz="2200" dirty="0" smtClean="0"/>
              <a:t>IP</a:t>
            </a:r>
            <a:r>
              <a:rPr lang="zh-TW" altLang="en-US" sz="2200" dirty="0" smtClean="0"/>
              <a:t> </a:t>
            </a:r>
            <a:r>
              <a:rPr lang="en-US" altLang="zh-TW" sz="2200" dirty="0"/>
              <a:t>3</a:t>
            </a:r>
            <a:r>
              <a:rPr lang="zh-TW" altLang="en-US" sz="2200" dirty="0" smtClean="0"/>
              <a:t> 因為 沒有</a:t>
            </a:r>
            <a:r>
              <a:rPr lang="en-US" altLang="zh-TW" sz="2200" dirty="0" smtClean="0"/>
              <a:t>match</a:t>
            </a:r>
            <a:r>
              <a:rPr lang="zh-TW" altLang="en-US" sz="2200" dirty="0" smtClean="0"/>
              <a:t>任</a:t>
            </a:r>
            <a:r>
              <a:rPr lang="zh-TW" altLang="en-US" sz="2200" dirty="0"/>
              <a:t>何</a:t>
            </a:r>
            <a:r>
              <a:rPr lang="en-US" altLang="zh-TW" sz="2200" dirty="0" smtClean="0"/>
              <a:t>Prefix</a:t>
            </a:r>
            <a:r>
              <a:rPr lang="zh-TW" altLang="en-US" sz="2200" dirty="0" smtClean="0"/>
              <a:t>，所以</a:t>
            </a:r>
            <a:r>
              <a:rPr lang="en-US" altLang="zh-TW" sz="2200" dirty="0" smtClean="0"/>
              <a:t>IP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3</a:t>
            </a:r>
            <a:r>
              <a:rPr lang="zh-TW" altLang="en-US" sz="2200" dirty="0" smtClean="0"/>
              <a:t>的搜尋結果是</a:t>
            </a:r>
            <a:r>
              <a:rPr lang="en-US" altLang="zh-TW" sz="2200" dirty="0" smtClean="0"/>
              <a:t>fails</a:t>
            </a:r>
            <a:r>
              <a:rPr lang="zh-TW" altLang="en-US" sz="2200" dirty="0" smtClean="0"/>
              <a:t>。</a:t>
            </a:r>
            <a:endParaRPr lang="en-US" altLang="zh-TW" sz="2200" dirty="0" smtClean="0"/>
          </a:p>
          <a:p>
            <a:endParaRPr lang="en-US" altLang="zh-TW" sz="2200" dirty="0" smtClean="0"/>
          </a:p>
          <a:p>
            <a:pPr marL="457200" lvl="1" indent="0">
              <a:buNone/>
            </a:pPr>
            <a:endParaRPr lang="en-US" altLang="zh-TW" sz="2200" dirty="0"/>
          </a:p>
          <a:p>
            <a:pPr marL="457200" lvl="1" indent="0">
              <a:buNone/>
            </a:pPr>
            <a:endParaRPr lang="en-US" altLang="zh-TW" sz="2200" dirty="0"/>
          </a:p>
          <a:p>
            <a:pPr marL="457200" lvl="1" indent="0">
              <a:buNone/>
            </a:pPr>
            <a:endParaRPr lang="zh-TW" altLang="en-US" sz="2200" dirty="0" smtClean="0"/>
          </a:p>
          <a:p>
            <a:endParaRPr lang="zh-TW" altLang="en-US" sz="2200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Computer &amp; Internet Architecture Lab</a:t>
            </a:r>
          </a:p>
          <a:p>
            <a:pPr>
              <a:defRPr/>
            </a:pPr>
            <a:r>
              <a:rPr lang="en-US" altLang="zh-TW" dirty="0" smtClean="0"/>
              <a:t>CSIE, National Cheng Kung University</a:t>
            </a:r>
            <a:endParaRPr lang="en-US" altLang="zh-TW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F3F63C-EE3D-4A67-9BE8-F52E6A2DE316}" type="slidenum">
              <a:rPr lang="en-US" altLang="zh-TW" smtClean="0"/>
              <a:pPr>
                <a:defRPr/>
              </a:pPr>
              <a:t>9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508835630"/>
      </p:ext>
    </p:extLst>
  </p:cSld>
  <p:clrMapOvr>
    <a:masterClrMapping/>
  </p:clrMapOvr>
</p:sld>
</file>

<file path=ppt/theme/theme1.xml><?xml version="1.0" encoding="utf-8"?>
<a:theme xmlns:a="http://schemas.openxmlformats.org/drawingml/2006/main" name="佈景主題1">
  <a:themeElements>
    <a:clrScheme name="Studio 2">
      <a:dk1>
        <a:srgbClr val="000000"/>
      </a:dk1>
      <a:lt1>
        <a:srgbClr val="FFFFFF"/>
      </a:lt1>
      <a:dk2>
        <a:srgbClr val="3732A0"/>
      </a:dk2>
      <a:lt2>
        <a:srgbClr val="666699"/>
      </a:lt2>
      <a:accent1>
        <a:srgbClr val="CCCCFF"/>
      </a:accent1>
      <a:accent2>
        <a:srgbClr val="009999"/>
      </a:accent2>
      <a:accent3>
        <a:srgbClr val="FFFFFF"/>
      </a:accent3>
      <a:accent4>
        <a:srgbClr val="000000"/>
      </a:accent4>
      <a:accent5>
        <a:srgbClr val="E2E2FF"/>
      </a:accent5>
      <a:accent6>
        <a:srgbClr val="008A8A"/>
      </a:accent6>
      <a:hlink>
        <a:srgbClr val="3366CC"/>
      </a:hlink>
      <a:folHlink>
        <a:srgbClr val="9094B8"/>
      </a:folHlink>
    </a:clrScheme>
    <a:fontScheme name="自訂 2">
      <a:majorFont>
        <a:latin typeface="Times New Roman"/>
        <a:ea typeface="新細明體"/>
        <a:cs typeface=""/>
      </a:majorFont>
      <a:minorFont>
        <a:latin typeface="Times New Roman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udio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佈景主題1" id="{8AF66DC9-0593-4AF1-980C-B1690ED77573}" vid="{337C2CD4-10A4-48DE-B301-4D6B8D4BAB1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佈景主題1</Template>
  <TotalTime>183</TotalTime>
  <Words>1330</Words>
  <Application>Microsoft Office PowerPoint</Application>
  <PresentationFormat>寬螢幕</PresentationFormat>
  <Paragraphs>234</Paragraphs>
  <Slides>19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19</vt:i4>
      </vt:variant>
    </vt:vector>
  </HeadingPairs>
  <TitlesOfParts>
    <vt:vector size="26" baseType="lpstr">
      <vt:lpstr>新細明體</vt:lpstr>
      <vt:lpstr>Arial</vt:lpstr>
      <vt:lpstr>Arial Black</vt:lpstr>
      <vt:lpstr>Cambria Math</vt:lpstr>
      <vt:lpstr>Times New Roman</vt:lpstr>
      <vt:lpstr>Wingdings</vt:lpstr>
      <vt:lpstr>佈景主題1</vt:lpstr>
      <vt:lpstr>  C Language Programming: Homework #9   作業說明</vt:lpstr>
      <vt:lpstr>Prefix 介紹</vt:lpstr>
      <vt:lpstr>IP轉換二進位</vt:lpstr>
      <vt:lpstr>Prefix &amp; IP</vt:lpstr>
      <vt:lpstr>Prefix &amp; IP (續)</vt:lpstr>
      <vt:lpstr>Prefix &amp; IP (續)</vt:lpstr>
      <vt:lpstr>Prefix &amp; IP (續)</vt:lpstr>
      <vt:lpstr>Prefix &amp; IP (續)</vt:lpstr>
      <vt:lpstr>Prefix &amp; IP (續)</vt:lpstr>
      <vt:lpstr>Segment</vt:lpstr>
      <vt:lpstr>Segment (續)</vt:lpstr>
      <vt:lpstr>Segment (續)</vt:lpstr>
      <vt:lpstr>Segment (續)</vt:lpstr>
      <vt:lpstr>Segment (續)</vt:lpstr>
      <vt:lpstr>檔案輸出格式</vt:lpstr>
      <vt:lpstr>檔案輸出格式(續)</vt:lpstr>
      <vt:lpstr>計算clock cycles</vt:lpstr>
      <vt:lpstr>如何計算clock cycles</vt:lpstr>
      <vt:lpstr>如何計算clock cycles (續)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 Language Programming: Homework #9  作業說明</dc:title>
  <dc:creator>Windows 使用者</dc:creator>
  <cp:lastModifiedBy>Windows 使用者</cp:lastModifiedBy>
  <cp:revision>60</cp:revision>
  <dcterms:created xsi:type="dcterms:W3CDTF">2017-12-23T08:21:25Z</dcterms:created>
  <dcterms:modified xsi:type="dcterms:W3CDTF">2017-12-23T11:25:19Z</dcterms:modified>
</cp:coreProperties>
</file>