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5"/>
  </p:notesMasterIdLst>
  <p:handoutMasterIdLst>
    <p:handoutMasterId r:id="rId16"/>
  </p:handoutMasterIdLst>
  <p:sldIdLst>
    <p:sldId id="353" r:id="rId2"/>
    <p:sldId id="499" r:id="rId3"/>
    <p:sldId id="510" r:id="rId4"/>
    <p:sldId id="500" r:id="rId5"/>
    <p:sldId id="501" r:id="rId6"/>
    <p:sldId id="503" r:id="rId7"/>
    <p:sldId id="504" r:id="rId8"/>
    <p:sldId id="502" r:id="rId9"/>
    <p:sldId id="505" r:id="rId10"/>
    <p:sldId id="506" r:id="rId11"/>
    <p:sldId id="507" r:id="rId12"/>
    <p:sldId id="508" r:id="rId13"/>
    <p:sldId id="509" r:id="rId14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66FF33"/>
    <a:srgbClr val="EBEBFF"/>
    <a:srgbClr val="E7E7FF"/>
    <a:srgbClr val="E1E1FF"/>
    <a:srgbClr val="CCCCFF"/>
    <a:srgbClr val="00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84994" autoAdjust="0"/>
  </p:normalViewPr>
  <p:slideViewPr>
    <p:cSldViewPr>
      <p:cViewPr varScale="1">
        <p:scale>
          <a:sx n="101" d="100"/>
          <a:sy n="101" d="100"/>
        </p:scale>
        <p:origin x="132" y="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 dirty="0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2015/9/15</a:t>
            </a:fld>
            <a:endParaRPr lang="en-US" altLang="zh-TW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2919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Routing table -&gt; [2]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CSIE CIAL Lab</a:t>
            </a:r>
            <a:endParaRPr lang="en-US" altLang="zh-TW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5871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2015/9/15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sz="3600" b="1" dirty="0" err="1" smtClean="0"/>
              <a:t>Pietty</a:t>
            </a:r>
            <a:r>
              <a:rPr lang="en-US" altLang="zh-TW" sz="3600" b="1" dirty="0" smtClean="0"/>
              <a:t> </a:t>
            </a:r>
            <a:r>
              <a:rPr lang="zh-TW" altLang="en-US" sz="3600" b="1" dirty="0" smtClean="0"/>
              <a:t>及 </a:t>
            </a:r>
            <a:r>
              <a:rPr lang="en-US" altLang="zh-TW" sz="3600" b="1" dirty="0" smtClean="0"/>
              <a:t>Vim</a:t>
            </a:r>
            <a:r>
              <a:rPr lang="zh-TW" altLang="en-US" sz="3600" b="1" dirty="0" smtClean="0"/>
              <a:t>使用說明</a:t>
            </a:r>
            <a:endParaRPr lang="zh-TW" altLang="zh-TW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err="1" smtClean="0"/>
              <a:t>Chih-Hsun</a:t>
            </a:r>
            <a:r>
              <a:rPr lang="en-US" altLang="zh-TW" sz="1800" dirty="0" smtClean="0"/>
              <a:t> Wang</a:t>
            </a:r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2015/9/15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5.</a:t>
            </a:r>
            <a:r>
              <a:rPr lang="zh-TW" altLang="en-US" b="1" dirty="0" smtClean="0"/>
              <a:t> 使用</a:t>
            </a:r>
            <a:r>
              <a:rPr lang="en-US" altLang="zh-TW" b="1" dirty="0" smtClean="0"/>
              <a:t>Vi</a:t>
            </a:r>
            <a:r>
              <a:rPr lang="en-US" altLang="zh-TW" sz="2400" b="1" dirty="0" smtClean="0"/>
              <a:t>(2/3</a:t>
            </a:r>
            <a:r>
              <a:rPr lang="en-US" altLang="zh-TW" sz="2400" b="1" dirty="0" smtClean="0"/>
              <a:t>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/>
              <a:t>按下 </a:t>
            </a:r>
            <a:r>
              <a:rPr lang="en-US" altLang="zh-TW" sz="2800" dirty="0"/>
              <a:t>i </a:t>
            </a:r>
            <a:r>
              <a:rPr lang="zh-TW" altLang="en-US" sz="2800" dirty="0"/>
              <a:t>進入編輯模式，開始編輯</a:t>
            </a:r>
            <a:r>
              <a:rPr lang="zh-TW" altLang="en-US" sz="2800" dirty="0" smtClean="0"/>
              <a:t>文字</a:t>
            </a:r>
            <a:endParaRPr lang="en-US" altLang="zh-TW" sz="2800" dirty="0" smtClean="0"/>
          </a:p>
          <a:p>
            <a:r>
              <a:rPr lang="zh-TW" altLang="en-US" sz="2800" dirty="0"/>
              <a:t>要結束</a:t>
            </a:r>
            <a:r>
              <a:rPr lang="zh-TW" altLang="en-US" sz="2800" dirty="0" smtClean="0"/>
              <a:t>編輯要按</a:t>
            </a:r>
            <a:r>
              <a:rPr lang="en-US" altLang="zh-TW" sz="2800" dirty="0" smtClean="0"/>
              <a:t>esc</a:t>
            </a:r>
            <a:r>
              <a:rPr lang="zh-TW" altLang="en-US" sz="2800" dirty="0" smtClean="0"/>
              <a:t>，回到一般指令模式</a:t>
            </a:r>
            <a:endParaRPr lang="en-US" altLang="zh-TW" sz="280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708" y="2528900"/>
            <a:ext cx="5563926" cy="3640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780" y="4833156"/>
            <a:ext cx="3676650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381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5.</a:t>
            </a:r>
            <a:r>
              <a:rPr lang="zh-TW" altLang="en-US" b="1" dirty="0" smtClean="0"/>
              <a:t> 使用</a:t>
            </a:r>
            <a:r>
              <a:rPr lang="en-US" altLang="zh-TW" b="1" dirty="0" smtClean="0"/>
              <a:t>Vi</a:t>
            </a:r>
            <a:r>
              <a:rPr lang="en-US" altLang="zh-TW" sz="2400" b="1" dirty="0" smtClean="0"/>
              <a:t>(3/3</a:t>
            </a:r>
            <a:r>
              <a:rPr lang="en-US" altLang="zh-TW" sz="2400" b="1" dirty="0" smtClean="0"/>
              <a:t>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在一般指令模式下，輸入</a:t>
            </a:r>
            <a:endParaRPr lang="en-US" altLang="zh-TW" sz="2800" dirty="0" smtClean="0"/>
          </a:p>
          <a:p>
            <a:pPr lvl="1"/>
            <a:r>
              <a:rPr lang="en-US" altLang="zh-TW" sz="2400" dirty="0">
                <a:latin typeface="+mn-ea"/>
              </a:rPr>
              <a:t>:</a:t>
            </a:r>
            <a:r>
              <a:rPr lang="en-US" altLang="zh-TW" sz="2400" dirty="0" err="1" smtClean="0">
                <a:latin typeface="+mn-ea"/>
              </a:rPr>
              <a:t>wq</a:t>
            </a:r>
            <a:r>
              <a:rPr lang="zh-TW" altLang="en-US" sz="2400" dirty="0" smtClean="0">
                <a:latin typeface="+mn-ea"/>
              </a:rPr>
              <a:t>：寫入並離開</a:t>
            </a:r>
            <a:endParaRPr lang="en-US" altLang="zh-TW" sz="2400" dirty="0" smtClean="0">
              <a:latin typeface="+mn-ea"/>
            </a:endParaRPr>
          </a:p>
          <a:p>
            <a:pPr lvl="1"/>
            <a:r>
              <a:rPr lang="en-US" altLang="zh-TW" sz="2400" dirty="0" smtClean="0">
                <a:latin typeface="+mn-ea"/>
              </a:rPr>
              <a:t>:</a:t>
            </a:r>
            <a:r>
              <a:rPr lang="en-US" altLang="zh-TW" sz="2400" dirty="0" err="1" smtClean="0">
                <a:latin typeface="+mn-ea"/>
              </a:rPr>
              <a:t>wq</a:t>
            </a:r>
            <a:r>
              <a:rPr lang="en-US" altLang="zh-TW" sz="2400" dirty="0" smtClean="0">
                <a:latin typeface="+mn-ea"/>
              </a:rPr>
              <a:t>!</a:t>
            </a:r>
            <a:r>
              <a:rPr lang="zh-TW" altLang="en-US" sz="2400" dirty="0" smtClean="0">
                <a:latin typeface="+mn-ea"/>
              </a:rPr>
              <a:t>：強制寫入並離開</a:t>
            </a:r>
            <a:endParaRPr lang="en-US" altLang="zh-TW" sz="2400" dirty="0" smtClean="0">
              <a:latin typeface="+mn-ea"/>
            </a:endParaRPr>
          </a:p>
          <a:p>
            <a:pPr lvl="1"/>
            <a:r>
              <a:rPr lang="en-US" altLang="zh-TW" sz="2400" dirty="0" smtClean="0">
                <a:latin typeface="+mn-ea"/>
              </a:rPr>
              <a:t>:w</a:t>
            </a:r>
            <a:r>
              <a:rPr lang="zh-TW" altLang="en-US" sz="2400" dirty="0" smtClean="0">
                <a:latin typeface="+mn-ea"/>
              </a:rPr>
              <a:t>：寫入</a:t>
            </a:r>
            <a:endParaRPr lang="en-US" altLang="zh-TW" sz="2400" dirty="0" smtClean="0">
              <a:latin typeface="+mn-ea"/>
            </a:endParaRPr>
          </a:p>
          <a:p>
            <a:pPr lvl="1"/>
            <a:r>
              <a:rPr lang="en-US" altLang="zh-TW" sz="2400" dirty="0" smtClean="0">
                <a:latin typeface="+mn-ea"/>
              </a:rPr>
              <a:t>:w!</a:t>
            </a:r>
            <a:r>
              <a:rPr lang="zh-TW" altLang="en-US" sz="2400" dirty="0" smtClean="0">
                <a:latin typeface="+mn-ea"/>
              </a:rPr>
              <a:t>：強制寫入</a:t>
            </a:r>
            <a:endParaRPr lang="en-US" altLang="zh-TW" sz="2400" dirty="0">
              <a:latin typeface="+mn-ea"/>
            </a:endParaRPr>
          </a:p>
          <a:p>
            <a:pPr lvl="1"/>
            <a:r>
              <a:rPr lang="en-US" altLang="zh-TW" sz="2400" dirty="0">
                <a:latin typeface="+mn-ea"/>
              </a:rPr>
              <a:t>:q</a:t>
            </a:r>
            <a:r>
              <a:rPr lang="zh-TW" altLang="en-US" sz="2400" dirty="0">
                <a:latin typeface="+mn-ea"/>
              </a:rPr>
              <a:t>：</a:t>
            </a:r>
            <a:r>
              <a:rPr lang="zh-TW" altLang="en-US" sz="2400" dirty="0" smtClean="0">
                <a:latin typeface="+mn-ea"/>
              </a:rPr>
              <a:t>離開</a:t>
            </a:r>
            <a:endParaRPr lang="en-US" altLang="zh-TW" sz="2400" dirty="0" smtClean="0">
              <a:latin typeface="+mn-ea"/>
            </a:endParaRPr>
          </a:p>
          <a:p>
            <a:pPr lvl="1"/>
            <a:r>
              <a:rPr lang="en-US" altLang="zh-TW" sz="2400" dirty="0" smtClean="0">
                <a:latin typeface="+mn-ea"/>
              </a:rPr>
              <a:t>:q!</a:t>
            </a:r>
            <a:r>
              <a:rPr lang="zh-TW" altLang="en-US" sz="2400" dirty="0" smtClean="0">
                <a:latin typeface="+mn-ea"/>
              </a:rPr>
              <a:t>：強制離開</a:t>
            </a:r>
            <a:endParaRPr lang="en-US" altLang="zh-TW" sz="2400" dirty="0">
              <a:latin typeface="+mn-ea"/>
            </a:endParaRPr>
          </a:p>
          <a:p>
            <a:endParaRPr lang="en-US" altLang="zh-TW" sz="2800" dirty="0"/>
          </a:p>
          <a:p>
            <a:endParaRPr lang="en-US" altLang="zh-TW" sz="2800" dirty="0" smtClean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689140"/>
            <a:ext cx="5286375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716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在一般指令模式下</a:t>
            </a:r>
            <a:endParaRPr lang="en-US" altLang="zh-TW" sz="2800" dirty="0" smtClean="0"/>
          </a:p>
          <a:p>
            <a:pPr lvl="1"/>
            <a:r>
              <a:rPr lang="en-US" altLang="zh-TW" sz="2300" dirty="0" err="1"/>
              <a:t>y</a:t>
            </a:r>
            <a:r>
              <a:rPr lang="en-US" altLang="zh-TW" sz="2300" dirty="0" err="1" smtClean="0"/>
              <a:t>y</a:t>
            </a:r>
            <a:r>
              <a:rPr lang="zh-TW" altLang="en-US" sz="2300" dirty="0" smtClean="0"/>
              <a:t>：複製</a:t>
            </a:r>
            <a:r>
              <a:rPr lang="zh-TW" altLang="en-US" sz="2300" dirty="0"/>
              <a:t>游標所在的那一</a:t>
            </a:r>
            <a:r>
              <a:rPr lang="zh-TW" altLang="en-US" sz="2300" dirty="0" smtClean="0"/>
              <a:t>列</a:t>
            </a:r>
            <a:endParaRPr lang="en-US" altLang="zh-TW" sz="2300" dirty="0" smtClean="0"/>
          </a:p>
          <a:p>
            <a:pPr lvl="1"/>
            <a:r>
              <a:rPr lang="en-US" altLang="zh-TW" sz="2300" dirty="0" err="1"/>
              <a:t>n</a:t>
            </a:r>
            <a:r>
              <a:rPr lang="en-US" altLang="zh-TW" sz="2300" dirty="0" err="1" smtClean="0"/>
              <a:t>yy</a:t>
            </a:r>
            <a:r>
              <a:rPr lang="zh-TW" altLang="en-US" sz="2300" dirty="0" smtClean="0"/>
              <a:t>：</a:t>
            </a:r>
            <a:r>
              <a:rPr lang="en-US" altLang="zh-TW" sz="2300" dirty="0" smtClean="0"/>
              <a:t>n</a:t>
            </a:r>
            <a:r>
              <a:rPr lang="zh-TW" altLang="en-US" sz="2300" dirty="0" smtClean="0"/>
              <a:t>為數字，複製</a:t>
            </a:r>
            <a:r>
              <a:rPr lang="zh-TW" altLang="en-US" sz="2300" dirty="0"/>
              <a:t>游標所在的向下 </a:t>
            </a:r>
            <a:r>
              <a:rPr lang="en-US" altLang="zh-TW" sz="2300" dirty="0"/>
              <a:t>n </a:t>
            </a:r>
            <a:r>
              <a:rPr lang="zh-TW" altLang="en-US" sz="2300" dirty="0" smtClean="0"/>
              <a:t>列</a:t>
            </a:r>
            <a:endParaRPr lang="en-US" altLang="zh-TW" sz="2300" dirty="0" smtClean="0"/>
          </a:p>
          <a:p>
            <a:pPr lvl="1"/>
            <a:r>
              <a:rPr lang="en-US" altLang="zh-TW" sz="2300" dirty="0" err="1"/>
              <a:t>d</a:t>
            </a:r>
            <a:r>
              <a:rPr lang="en-US" altLang="zh-TW" sz="2300" dirty="0" err="1" smtClean="0"/>
              <a:t>d</a:t>
            </a:r>
            <a:r>
              <a:rPr lang="zh-TW" altLang="en-US" sz="2300" dirty="0"/>
              <a:t>：刪除游標所在的那一整</a:t>
            </a:r>
            <a:r>
              <a:rPr lang="zh-TW" altLang="en-US" sz="2300" dirty="0" smtClean="0"/>
              <a:t>列</a:t>
            </a:r>
            <a:endParaRPr lang="en-US" altLang="zh-TW" sz="2300" dirty="0" smtClean="0"/>
          </a:p>
          <a:p>
            <a:pPr lvl="1"/>
            <a:r>
              <a:rPr lang="en-US" altLang="zh-TW" sz="2300" dirty="0" err="1"/>
              <a:t>n</a:t>
            </a:r>
            <a:r>
              <a:rPr lang="en-US" altLang="zh-TW" sz="2300" dirty="0" err="1" smtClean="0"/>
              <a:t>dd</a:t>
            </a:r>
            <a:r>
              <a:rPr lang="zh-TW" altLang="en-US" sz="2300" dirty="0" smtClean="0"/>
              <a:t>：</a:t>
            </a:r>
            <a:r>
              <a:rPr lang="en-US" altLang="zh-TW" sz="2300" dirty="0" smtClean="0"/>
              <a:t>n </a:t>
            </a:r>
            <a:r>
              <a:rPr lang="zh-TW" altLang="en-US" sz="2300" dirty="0"/>
              <a:t>為</a:t>
            </a:r>
            <a:r>
              <a:rPr lang="zh-TW" altLang="en-US" sz="2300" dirty="0" smtClean="0"/>
              <a:t>數字，刪除</a:t>
            </a:r>
            <a:r>
              <a:rPr lang="zh-TW" altLang="en-US" sz="2300" dirty="0"/>
              <a:t>游標所在的向下 </a:t>
            </a:r>
            <a:r>
              <a:rPr lang="en-US" altLang="zh-TW" sz="2300" dirty="0"/>
              <a:t>n </a:t>
            </a:r>
            <a:r>
              <a:rPr lang="zh-TW" altLang="en-US" sz="2300" dirty="0" smtClean="0"/>
              <a:t>列</a:t>
            </a:r>
            <a:endParaRPr lang="en-US" altLang="zh-TW" sz="2300" dirty="0"/>
          </a:p>
          <a:p>
            <a:pPr lvl="1"/>
            <a:r>
              <a:rPr lang="en-US" altLang="zh-TW" sz="2300" dirty="0"/>
              <a:t>u	</a:t>
            </a:r>
            <a:r>
              <a:rPr lang="zh-TW" altLang="en-US" sz="2300" dirty="0" smtClean="0"/>
              <a:t>：復原</a:t>
            </a:r>
            <a:r>
              <a:rPr lang="zh-TW" altLang="en-US" sz="2300" dirty="0"/>
              <a:t>前一個</a:t>
            </a:r>
            <a:r>
              <a:rPr lang="zh-TW" altLang="en-US" sz="2300" dirty="0" smtClean="0"/>
              <a:t>動作</a:t>
            </a:r>
            <a:endParaRPr lang="en-US" altLang="zh-TW" sz="2300" dirty="0" smtClean="0"/>
          </a:p>
          <a:p>
            <a:pPr lvl="1"/>
            <a:r>
              <a:rPr lang="en-US" altLang="zh-TW" sz="2300" dirty="0" smtClean="0"/>
              <a:t>p</a:t>
            </a:r>
            <a:r>
              <a:rPr lang="zh-TW" altLang="en-US" sz="2300" dirty="0" smtClean="0"/>
              <a:t>：將</a:t>
            </a:r>
            <a:r>
              <a:rPr lang="zh-TW" altLang="en-US" sz="2300" dirty="0"/>
              <a:t>已複製的資料在游標下一列貼</a:t>
            </a:r>
            <a:r>
              <a:rPr lang="zh-TW" altLang="en-US" sz="2300" dirty="0" smtClean="0"/>
              <a:t>上</a:t>
            </a:r>
            <a:endParaRPr lang="en-US" altLang="zh-TW" sz="2300" dirty="0" smtClean="0"/>
          </a:p>
          <a:p>
            <a:pPr marL="0" indent="0">
              <a:buNone/>
            </a:pPr>
            <a:endParaRPr lang="en-US" altLang="zh-TW" sz="2400" dirty="0" smtClean="0"/>
          </a:p>
          <a:p>
            <a:pPr marL="0" indent="0">
              <a:buNone/>
            </a:pPr>
            <a:r>
              <a:rPr lang="zh-TW" altLang="en-US" sz="2400" dirty="0" smtClean="0"/>
              <a:t>更多其他指令請參考</a:t>
            </a:r>
            <a:r>
              <a:rPr lang="en-US" altLang="zh-TW" sz="2400" dirty="0" smtClean="0"/>
              <a:t>(9.2.2)</a:t>
            </a:r>
          </a:p>
          <a:p>
            <a:pPr marL="0" indent="0">
              <a:buNone/>
            </a:pPr>
            <a:r>
              <a:rPr lang="en-US" altLang="zh-TW" sz="2000" dirty="0"/>
              <a:t>http://linux.vbird.org/linux_basic/0310vi.php#fig9.2.1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en-US" altLang="zh-TW" b="1" dirty="0"/>
              <a:t>6</a:t>
            </a:r>
            <a:r>
              <a:rPr lang="en-US" altLang="zh-TW" b="1" dirty="0" smtClean="0"/>
              <a:t>.</a:t>
            </a:r>
            <a:r>
              <a:rPr lang="zh-TW" altLang="en-US" b="1" dirty="0" smtClean="0"/>
              <a:t> </a:t>
            </a:r>
            <a:r>
              <a:rPr lang="en-US" altLang="zh-TW" b="1" dirty="0" smtClean="0"/>
              <a:t>Vi</a:t>
            </a:r>
            <a:r>
              <a:rPr lang="zh-TW" altLang="en-US" b="1" dirty="0" smtClean="0"/>
              <a:t>指令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819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8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en-US" altLang="zh-TW" b="1" dirty="0"/>
              <a:t>7</a:t>
            </a:r>
            <a:r>
              <a:rPr lang="en-US" altLang="zh-TW" b="1" dirty="0" smtClean="0"/>
              <a:t>.</a:t>
            </a:r>
            <a:r>
              <a:rPr lang="zh-TW" altLang="en-US" b="1" smtClean="0"/>
              <a:t> 編譯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>
                <a:latin typeface="+mn-ea"/>
              </a:rPr>
              <a:t>語法</a:t>
            </a:r>
            <a:r>
              <a:rPr lang="zh-TW" altLang="en-US" sz="2800" b="1" dirty="0">
                <a:latin typeface="+mn-ea"/>
              </a:rPr>
              <a:t> </a:t>
            </a:r>
            <a:r>
              <a:rPr lang="en-US" altLang="zh-TW" sz="2800" dirty="0" smtClean="0">
                <a:latin typeface="+mn-ea"/>
              </a:rPr>
              <a:t>:</a:t>
            </a:r>
            <a:r>
              <a:rPr lang="zh-TW" altLang="en-US" sz="2800" dirty="0" smtClean="0">
                <a:latin typeface="+mn-ea"/>
              </a:rPr>
              <a:t> </a:t>
            </a:r>
            <a:r>
              <a:rPr lang="en-US" altLang="zh-TW" sz="2400" dirty="0" err="1" smtClean="0">
                <a:latin typeface="+mn-ea"/>
              </a:rPr>
              <a:t>gcc</a:t>
            </a:r>
            <a:r>
              <a:rPr lang="en-US" altLang="zh-TW" sz="2400" dirty="0" smtClean="0">
                <a:latin typeface="+mn-ea"/>
              </a:rPr>
              <a:t> [</a:t>
            </a:r>
            <a:r>
              <a:rPr lang="zh-TW" altLang="en-US" sz="2400" dirty="0" smtClean="0">
                <a:latin typeface="+mn-ea"/>
              </a:rPr>
              <a:t>參數</a:t>
            </a:r>
            <a:r>
              <a:rPr lang="en-US" altLang="zh-TW" sz="2400" dirty="0" smtClean="0">
                <a:latin typeface="+mn-ea"/>
              </a:rPr>
              <a:t>] filename</a:t>
            </a:r>
          </a:p>
          <a:p>
            <a:r>
              <a:rPr lang="zh-TW" altLang="en-US" sz="2800" dirty="0">
                <a:latin typeface="+mn-ea"/>
              </a:rPr>
              <a:t>使用範例 </a:t>
            </a:r>
            <a:r>
              <a:rPr lang="en-US" altLang="zh-TW" sz="2800" dirty="0">
                <a:latin typeface="+mn-ea"/>
              </a:rPr>
              <a:t>: </a:t>
            </a:r>
            <a:endParaRPr lang="en-US" altLang="zh-TW" sz="2800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2800" dirty="0">
                <a:latin typeface="+mn-ea"/>
              </a:rPr>
              <a:t>對 </a:t>
            </a:r>
            <a:r>
              <a:rPr lang="en-US" altLang="zh-TW" sz="2800" dirty="0" err="1">
                <a:latin typeface="+mn-ea"/>
              </a:rPr>
              <a:t>hello.c</a:t>
            </a:r>
            <a:r>
              <a:rPr lang="zh-TW" altLang="en-US" sz="2800" dirty="0">
                <a:latin typeface="+mn-ea"/>
              </a:rPr>
              <a:t>進行編譯並產出輸出檔</a:t>
            </a:r>
            <a:r>
              <a:rPr lang="en-US" altLang="zh-TW" sz="2800" dirty="0">
                <a:latin typeface="+mn-ea"/>
              </a:rPr>
              <a:t> </a:t>
            </a:r>
          </a:p>
          <a:p>
            <a:pPr lvl="1"/>
            <a:r>
              <a:rPr lang="en-US" altLang="zh-TW" sz="2400" dirty="0" err="1">
                <a:latin typeface="+mn-ea"/>
              </a:rPr>
              <a:t>gcc</a:t>
            </a:r>
            <a:r>
              <a:rPr lang="en-US" altLang="zh-TW" sz="2400" dirty="0">
                <a:latin typeface="+mn-ea"/>
              </a:rPr>
              <a:t> -o </a:t>
            </a:r>
            <a:r>
              <a:rPr lang="zh-TW" altLang="en-US" sz="2400" dirty="0">
                <a:latin typeface="+mn-ea"/>
              </a:rPr>
              <a:t>輸出檔名</a:t>
            </a:r>
            <a:r>
              <a:rPr lang="en-US" altLang="zh-TW" sz="2400" dirty="0">
                <a:latin typeface="+mn-ea"/>
              </a:rPr>
              <a:t> </a:t>
            </a:r>
            <a:r>
              <a:rPr lang="en-US" altLang="zh-TW" sz="2400" dirty="0" err="1">
                <a:latin typeface="+mn-ea"/>
              </a:rPr>
              <a:t>hello.c</a:t>
            </a:r>
            <a:endParaRPr lang="en-US" altLang="zh-TW" sz="2400" dirty="0">
              <a:latin typeface="+mn-ea"/>
            </a:endParaRPr>
          </a:p>
          <a:p>
            <a:pPr lvl="1"/>
            <a:r>
              <a:rPr lang="en-US" altLang="zh-TW" sz="2400" dirty="0" err="1">
                <a:latin typeface="+mn-ea"/>
              </a:rPr>
              <a:t>gcc</a:t>
            </a:r>
            <a:r>
              <a:rPr lang="en-US" altLang="zh-TW" sz="2400" dirty="0">
                <a:latin typeface="+mn-ea"/>
              </a:rPr>
              <a:t> </a:t>
            </a:r>
            <a:r>
              <a:rPr lang="en-US" altLang="zh-TW" sz="2400" dirty="0" err="1">
                <a:latin typeface="+mn-ea"/>
              </a:rPr>
              <a:t>hello.c</a:t>
            </a:r>
            <a:r>
              <a:rPr lang="en-US" altLang="zh-TW" sz="2400" dirty="0">
                <a:latin typeface="+mn-ea"/>
              </a:rPr>
              <a:t> -o </a:t>
            </a:r>
            <a:r>
              <a:rPr lang="zh-TW" altLang="en-US" sz="2400" dirty="0">
                <a:latin typeface="+mn-ea"/>
              </a:rPr>
              <a:t>輸出檔名</a:t>
            </a:r>
            <a:endParaRPr lang="en-US" altLang="zh-TW" sz="2400" dirty="0">
              <a:latin typeface="+mn-ea"/>
            </a:endParaRPr>
          </a:p>
          <a:p>
            <a:pPr lvl="1"/>
            <a:r>
              <a:rPr lang="zh-TW" altLang="en-US" sz="2400" dirty="0">
                <a:latin typeface="+mn-ea"/>
              </a:rPr>
              <a:t>若</a:t>
            </a:r>
            <a:r>
              <a:rPr lang="zh-TW" altLang="en-US" sz="2400" dirty="0" smtClean="0">
                <a:latin typeface="+mn-ea"/>
              </a:rPr>
              <a:t>直接輸入 </a:t>
            </a:r>
            <a:r>
              <a:rPr lang="en-US" altLang="zh-TW" sz="2400" dirty="0" err="1" smtClean="0">
                <a:latin typeface="+mn-ea"/>
              </a:rPr>
              <a:t>gcc</a:t>
            </a:r>
            <a:r>
              <a:rPr lang="en-US" altLang="zh-TW" sz="2400" dirty="0" smtClean="0">
                <a:latin typeface="+mn-ea"/>
              </a:rPr>
              <a:t> </a:t>
            </a:r>
            <a:r>
              <a:rPr lang="en-US" altLang="zh-TW" sz="2400" dirty="0" err="1" smtClean="0">
                <a:latin typeface="+mn-ea"/>
              </a:rPr>
              <a:t>hello.c</a:t>
            </a:r>
            <a:r>
              <a:rPr lang="zh-TW" altLang="en-US" sz="2400" dirty="0" smtClean="0">
                <a:latin typeface="+mn-ea"/>
              </a:rPr>
              <a:t> 輸出檔名預設為</a:t>
            </a:r>
            <a:r>
              <a:rPr lang="en-US" altLang="zh-TW" sz="2400" dirty="0" err="1" smtClean="0">
                <a:latin typeface="+mn-ea"/>
              </a:rPr>
              <a:t>a.out</a:t>
            </a:r>
            <a:endParaRPr lang="en-US" altLang="zh-TW" sz="2400" dirty="0">
              <a:latin typeface="+mn-ea"/>
            </a:endParaRPr>
          </a:p>
          <a:p>
            <a:r>
              <a:rPr lang="zh-TW" altLang="en-US" sz="2800" dirty="0" smtClean="0">
                <a:latin typeface="+mn-ea"/>
              </a:rPr>
              <a:t>執行：</a:t>
            </a:r>
            <a:endParaRPr lang="en-US" altLang="zh-TW" sz="2800" dirty="0" smtClean="0">
              <a:latin typeface="+mn-ea"/>
            </a:endParaRPr>
          </a:p>
          <a:p>
            <a:pPr lvl="1"/>
            <a:r>
              <a:rPr lang="en-US" altLang="zh-TW" sz="2400" dirty="0" smtClean="0">
                <a:latin typeface="+mn-ea"/>
              </a:rPr>
              <a:t>./</a:t>
            </a:r>
            <a:r>
              <a:rPr lang="zh-TW" altLang="en-US" sz="2400" dirty="0" smtClean="0">
                <a:latin typeface="+mn-ea"/>
              </a:rPr>
              <a:t>輸出檔名</a:t>
            </a:r>
            <a:endParaRPr lang="en-US" altLang="zh-TW" sz="2400" dirty="0" smtClean="0">
              <a:latin typeface="+mn-ea"/>
            </a:endParaRPr>
          </a:p>
          <a:p>
            <a:pPr marL="457200" lvl="1" indent="0">
              <a:buNone/>
            </a:pPr>
            <a:endParaRPr lang="en-US" altLang="zh-TW" sz="1800" dirty="0" smtClean="0">
              <a:latin typeface="+mn-ea"/>
            </a:endParaRPr>
          </a:p>
          <a:p>
            <a:pPr marL="457200" lvl="1" indent="0">
              <a:buNone/>
            </a:pPr>
            <a:r>
              <a:rPr lang="zh-TW" altLang="en-US" sz="1800" dirty="0" smtClean="0">
                <a:latin typeface="+mn-ea"/>
              </a:rPr>
              <a:t>更</a:t>
            </a:r>
            <a:r>
              <a:rPr lang="zh-TW" altLang="en-US" sz="1800" dirty="0">
                <a:latin typeface="+mn-ea"/>
              </a:rPr>
              <a:t>多其他</a:t>
            </a:r>
            <a:r>
              <a:rPr lang="zh-TW" altLang="en-US" sz="1800" dirty="0" smtClean="0">
                <a:latin typeface="+mn-ea"/>
              </a:rPr>
              <a:t>參數請參考</a:t>
            </a:r>
            <a:endParaRPr lang="en-US" altLang="zh-TW" sz="1800" dirty="0" smtClean="0">
              <a:latin typeface="+mn-ea"/>
            </a:endParaRPr>
          </a:p>
          <a:p>
            <a:pPr marL="457200" lvl="1" indent="0">
              <a:buNone/>
            </a:pPr>
            <a:r>
              <a:rPr lang="en-US" altLang="zh-TW" sz="1800" dirty="0">
                <a:latin typeface="+mn-ea"/>
              </a:rPr>
              <a:t>http://puremonkey2010.blogspot.tw/2010/12/linux-gcc.html</a:t>
            </a:r>
          </a:p>
        </p:txBody>
      </p:sp>
    </p:spTree>
    <p:extLst>
      <p:ext uri="{BB962C8B-B14F-4D97-AF65-F5344CB8AC3E}">
        <p14:creationId xmlns:p14="http://schemas.microsoft.com/office/powerpoint/2010/main" val="182074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0</a:t>
            </a:r>
            <a:r>
              <a:rPr lang="en-US" altLang="zh-TW" b="1" dirty="0" smtClean="0"/>
              <a:t>.</a:t>
            </a:r>
            <a:r>
              <a:rPr lang="zh-TW" altLang="en-US" b="1" dirty="0" smtClean="0"/>
              <a:t> 課程網站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dirty="0" smtClean="0"/>
              <a:t>Google “cial”</a:t>
            </a:r>
          </a:p>
          <a:p>
            <a:r>
              <a:rPr lang="en-US" altLang="zh-TW" sz="2800" dirty="0"/>
              <a:t>http://cial.csie.ncku.edu.tw</a:t>
            </a:r>
            <a:r>
              <a:rPr lang="en-US" altLang="zh-TW" sz="2800" dirty="0" smtClean="0"/>
              <a:t>/</a:t>
            </a:r>
          </a:p>
          <a:p>
            <a:r>
              <a:rPr lang="zh-TW" altLang="en-US" sz="2800" dirty="0" smtClean="0"/>
              <a:t>進入後點選上方 </a:t>
            </a:r>
            <a:r>
              <a:rPr lang="en-US" altLang="zh-TW" sz="2800" u="sng" dirty="0" smtClean="0"/>
              <a:t>Courses</a:t>
            </a:r>
          </a:p>
          <a:p>
            <a:r>
              <a:rPr lang="zh-TW" altLang="en-US" sz="2800" dirty="0"/>
              <a:t>扎根高中職資訊科學教育</a:t>
            </a:r>
            <a:r>
              <a:rPr lang="zh-TW" altLang="en-US" sz="2800" dirty="0" smtClean="0"/>
              <a:t>計畫</a:t>
            </a:r>
            <a:endParaRPr lang="en-US" altLang="zh-TW" sz="2800" dirty="0" smtClean="0"/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777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1.</a:t>
            </a:r>
            <a:r>
              <a:rPr lang="zh-TW" altLang="en-US" b="1" dirty="0" smtClean="0"/>
              <a:t> 下載軟體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" name="文字方塊 1"/>
          <p:cNvSpPr txBox="1"/>
          <p:nvPr/>
        </p:nvSpPr>
        <p:spPr>
          <a:xfrm>
            <a:off x="863588" y="1520788"/>
            <a:ext cx="5724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+mn-ea"/>
                <a:ea typeface="+mn-ea"/>
              </a:rPr>
              <a:t>課程網</a:t>
            </a:r>
            <a:r>
              <a:rPr lang="zh-TW" altLang="en-US" sz="2400" dirty="0">
                <a:latin typeface="+mn-ea"/>
                <a:ea typeface="+mn-ea"/>
              </a:rPr>
              <a:t>站</a:t>
            </a:r>
            <a:r>
              <a:rPr lang="zh-TW" altLang="en-US" sz="2400" dirty="0" smtClean="0">
                <a:latin typeface="+mn-ea"/>
                <a:ea typeface="+mn-ea"/>
              </a:rPr>
              <a:t> </a:t>
            </a:r>
            <a:r>
              <a:rPr lang="en-US" altLang="zh-TW" sz="2400" dirty="0" smtClean="0">
                <a:latin typeface="+mn-ea"/>
                <a:ea typeface="+mn-ea"/>
              </a:rPr>
              <a:t>-&gt;</a:t>
            </a:r>
            <a:r>
              <a:rPr lang="zh-TW" altLang="en-US" sz="2400" dirty="0" smtClean="0">
                <a:latin typeface="+mn-ea"/>
                <a:ea typeface="+mn-ea"/>
              </a:rPr>
              <a:t> </a:t>
            </a:r>
            <a:r>
              <a:rPr lang="en-US" altLang="zh-TW" sz="2400" dirty="0" smtClean="0">
                <a:latin typeface="+mn-ea"/>
                <a:ea typeface="+mn-ea"/>
              </a:rPr>
              <a:t>Homework Detail-&gt; </a:t>
            </a:r>
            <a:r>
              <a:rPr lang="en-US" altLang="zh-TW" sz="2400" dirty="0" err="1" smtClean="0">
                <a:latin typeface="+mn-ea"/>
                <a:ea typeface="+mn-ea"/>
              </a:rPr>
              <a:t>Pietty</a:t>
            </a:r>
            <a:endParaRPr lang="zh-TW" altLang="en-US" sz="2400" dirty="0">
              <a:latin typeface="+mn-ea"/>
              <a:ea typeface="+mn-ea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612" y="2110172"/>
            <a:ext cx="7541281" cy="4027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矩形 5"/>
          <p:cNvSpPr/>
          <p:nvPr/>
        </p:nvSpPr>
        <p:spPr>
          <a:xfrm>
            <a:off x="6192180" y="3850422"/>
            <a:ext cx="1944216" cy="226650"/>
          </a:xfrm>
          <a:prstGeom prst="rect">
            <a:avLst/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15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2.</a:t>
            </a:r>
            <a:r>
              <a:rPr lang="zh-TW" altLang="en-US" b="1" dirty="0" smtClean="0"/>
              <a:t> 登入</a:t>
            </a:r>
            <a:r>
              <a:rPr lang="en-US" altLang="zh-TW" sz="2400" b="1" dirty="0" smtClean="0"/>
              <a:t>(1/3)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236" y="1985943"/>
            <a:ext cx="4676167" cy="3360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5940152" y="3191530"/>
            <a:ext cx="26867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400" dirty="0" smtClean="0">
                <a:latin typeface="+mn-lt"/>
              </a:rPr>
              <a:t>IP:</a:t>
            </a:r>
            <a:r>
              <a:rPr lang="zh-TW" altLang="en-US" sz="2400" dirty="0" smtClean="0">
                <a:latin typeface="+mn-lt"/>
              </a:rPr>
              <a:t> </a:t>
            </a:r>
            <a:r>
              <a:rPr lang="en-US" altLang="zh-TW" sz="2400" dirty="0" smtClean="0">
                <a:latin typeface="+mn-lt"/>
              </a:rPr>
              <a:t>140.116.246.205</a:t>
            </a:r>
          </a:p>
          <a:p>
            <a:r>
              <a:rPr lang="en-US" altLang="zh-TW" sz="2400" dirty="0" smtClean="0">
                <a:latin typeface="+mn-lt"/>
              </a:rPr>
              <a:t>Port: 22</a:t>
            </a:r>
            <a:endParaRPr lang="zh-TW" alt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676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2.</a:t>
            </a:r>
            <a:r>
              <a:rPr lang="zh-TW" altLang="en-US" b="1" dirty="0" smtClean="0"/>
              <a:t> 登入</a:t>
            </a:r>
            <a:r>
              <a:rPr lang="en-US" altLang="zh-TW" sz="2400" b="1" dirty="0" smtClean="0"/>
              <a:t>(2/3)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3" name="文字方塊 2"/>
          <p:cNvSpPr txBox="1"/>
          <p:nvPr/>
        </p:nvSpPr>
        <p:spPr>
          <a:xfrm>
            <a:off x="6552220" y="3124417"/>
            <a:ext cx="24929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>
                <a:latin typeface="+mn-ea"/>
                <a:ea typeface="+mn-ea"/>
              </a:rPr>
              <a:t>預設</a:t>
            </a:r>
            <a:r>
              <a:rPr lang="zh-TW" altLang="en-US" sz="2400" dirty="0" smtClean="0">
                <a:latin typeface="+mn-ea"/>
                <a:ea typeface="+mn-ea"/>
              </a:rPr>
              <a:t>密碼 </a:t>
            </a:r>
            <a:r>
              <a:rPr lang="en-US" altLang="zh-TW" sz="2400" dirty="0" smtClean="0">
                <a:latin typeface="+mn-ea"/>
                <a:ea typeface="+mn-ea"/>
              </a:rPr>
              <a:t>=</a:t>
            </a:r>
            <a:r>
              <a:rPr lang="zh-TW" altLang="en-US" sz="2400" dirty="0" smtClean="0">
                <a:latin typeface="+mn-ea"/>
                <a:ea typeface="+mn-ea"/>
              </a:rPr>
              <a:t> 帳號</a:t>
            </a:r>
            <a:endParaRPr lang="en-US" altLang="zh-TW" sz="2400" dirty="0" smtClean="0">
              <a:latin typeface="+mn-ea"/>
              <a:ea typeface="+mn-ea"/>
            </a:endParaRPr>
          </a:p>
          <a:p>
            <a:r>
              <a:rPr lang="en-US" altLang="zh-TW" sz="2400" dirty="0" smtClean="0">
                <a:latin typeface="+mn-ea"/>
                <a:ea typeface="+mn-ea"/>
              </a:rPr>
              <a:t>hs001~hs100</a:t>
            </a:r>
            <a:endParaRPr lang="en-US" altLang="zh-TW" sz="2400" dirty="0">
              <a:latin typeface="+mn-ea"/>
              <a:ea typeface="+mn-ea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5169"/>
            <a:ext cx="5688632" cy="4166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081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2.</a:t>
            </a:r>
            <a:r>
              <a:rPr lang="zh-TW" altLang="en-US" b="1" dirty="0" smtClean="0"/>
              <a:t> 登入</a:t>
            </a:r>
            <a:r>
              <a:rPr lang="en-US" altLang="zh-TW" sz="2400" b="1" dirty="0" smtClean="0"/>
              <a:t>(3/3)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963" y="1556792"/>
            <a:ext cx="6696075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417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3.</a:t>
            </a:r>
            <a:r>
              <a:rPr lang="zh-TW" altLang="en-US" b="1" dirty="0" smtClean="0"/>
              <a:t> 更改密碼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/>
              <a:t>在提示字元下輸入 </a:t>
            </a:r>
            <a:r>
              <a:rPr lang="en-US" altLang="zh-TW" sz="2800" dirty="0" err="1" smtClean="0"/>
              <a:t>passwd</a:t>
            </a:r>
            <a:endParaRPr lang="en-US" altLang="zh-TW" sz="2800" dirty="0" smtClean="0"/>
          </a:p>
          <a:p>
            <a:r>
              <a:rPr lang="zh-TW" altLang="en-US" sz="2800" dirty="0" smtClean="0"/>
              <a:t>然後</a:t>
            </a:r>
            <a:r>
              <a:rPr lang="zh-TW" altLang="en-US" sz="2800" dirty="0"/>
              <a:t>輸入目前的密碼，再輸入兩次欲修改成的新密碼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596" y="3429000"/>
            <a:ext cx="7500353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04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4.</a:t>
            </a:r>
            <a:r>
              <a:rPr lang="zh-TW" altLang="en-US" b="1" dirty="0" smtClean="0"/>
              <a:t> 常用指令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 dirty="0" smtClean="0">
                <a:latin typeface="+mn-ea"/>
              </a:rPr>
              <a:t>cd</a:t>
            </a:r>
            <a:r>
              <a:rPr lang="zh-TW" altLang="en-US" sz="2800" dirty="0" smtClean="0">
                <a:latin typeface="+mn-ea"/>
              </a:rPr>
              <a:t>：切換路徑</a:t>
            </a:r>
            <a:endParaRPr lang="en-US" altLang="zh-TW" sz="2800" dirty="0" smtClean="0">
              <a:latin typeface="+mn-ea"/>
            </a:endParaRPr>
          </a:p>
          <a:p>
            <a:pPr lvl="1" eaLnBrk="1" hangingPunct="1"/>
            <a:r>
              <a:rPr lang="zh-TW" altLang="en-US" sz="2400" dirty="0" smtClean="0">
                <a:latin typeface="+mn-ea"/>
              </a:rPr>
              <a:t>回到家目錄 </a:t>
            </a:r>
            <a:r>
              <a:rPr lang="en-US" altLang="zh-TW" sz="2400" dirty="0" smtClean="0">
                <a:latin typeface="+mn-ea"/>
              </a:rPr>
              <a:t>: “cd ~” or “cd”</a:t>
            </a:r>
          </a:p>
          <a:p>
            <a:pPr lvl="1" eaLnBrk="1" hangingPunct="1"/>
            <a:r>
              <a:rPr lang="zh-TW" altLang="en-US" sz="2400" dirty="0" smtClean="0">
                <a:latin typeface="+mn-ea"/>
              </a:rPr>
              <a:t>回上一層目錄 </a:t>
            </a:r>
            <a:r>
              <a:rPr lang="en-US" altLang="zh-TW" sz="2400" dirty="0" smtClean="0">
                <a:latin typeface="+mn-ea"/>
              </a:rPr>
              <a:t>: “cd ..”</a:t>
            </a:r>
            <a:endParaRPr lang="en-US" altLang="zh-TW" sz="2400" dirty="0">
              <a:latin typeface="+mn-ea"/>
            </a:endParaRPr>
          </a:p>
          <a:p>
            <a:pPr eaLnBrk="1" hangingPunct="1"/>
            <a:r>
              <a:rPr lang="en-US" altLang="zh-TW" sz="2800" dirty="0" err="1">
                <a:latin typeface="+mn-ea"/>
              </a:rPr>
              <a:t>l</a:t>
            </a:r>
            <a:r>
              <a:rPr lang="en-US" altLang="zh-TW" sz="2800" dirty="0" err="1" smtClean="0">
                <a:latin typeface="+mn-ea"/>
              </a:rPr>
              <a:t>s</a:t>
            </a:r>
            <a:r>
              <a:rPr lang="en-US" altLang="zh-TW" sz="2800" dirty="0" smtClean="0">
                <a:latin typeface="+mn-ea"/>
              </a:rPr>
              <a:t> : </a:t>
            </a:r>
            <a:r>
              <a:rPr lang="zh-TW" altLang="en-US" sz="2800" dirty="0" smtClean="0">
                <a:latin typeface="+mn-ea"/>
              </a:rPr>
              <a:t>列出目錄</a:t>
            </a:r>
            <a:endParaRPr lang="en-US" altLang="zh-TW" sz="2800" dirty="0" smtClean="0">
              <a:latin typeface="+mn-ea"/>
            </a:endParaRPr>
          </a:p>
          <a:p>
            <a:pPr eaLnBrk="1" hangingPunct="1"/>
            <a:r>
              <a:rPr lang="en-US" altLang="zh-TW" sz="2800" dirty="0" err="1">
                <a:latin typeface="+mn-ea"/>
              </a:rPr>
              <a:t>m</a:t>
            </a:r>
            <a:r>
              <a:rPr lang="en-US" altLang="zh-TW" sz="2800" dirty="0" err="1" smtClean="0">
                <a:latin typeface="+mn-ea"/>
              </a:rPr>
              <a:t>kdir</a:t>
            </a:r>
            <a:r>
              <a:rPr lang="zh-TW" altLang="en-US" sz="2800" dirty="0" smtClean="0">
                <a:latin typeface="+mn-ea"/>
              </a:rPr>
              <a:t>：</a:t>
            </a:r>
            <a:r>
              <a:rPr lang="zh-TW" altLang="en-US" sz="2800" dirty="0">
                <a:latin typeface="+mn-ea"/>
              </a:rPr>
              <a:t>產生</a:t>
            </a:r>
            <a:r>
              <a:rPr lang="zh-TW" altLang="en-US" sz="2800" dirty="0" smtClean="0">
                <a:latin typeface="+mn-ea"/>
              </a:rPr>
              <a:t>目錄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資料夾</a:t>
            </a:r>
            <a:r>
              <a:rPr lang="en-US" altLang="zh-TW" sz="2800" dirty="0" smtClean="0">
                <a:latin typeface="+mn-ea"/>
              </a:rPr>
              <a:t>)</a:t>
            </a:r>
            <a:endParaRPr lang="en-US" altLang="zh-TW" sz="2800" dirty="0">
              <a:latin typeface="+mn-ea"/>
            </a:endParaRPr>
          </a:p>
          <a:p>
            <a:pPr eaLnBrk="1" hangingPunct="1"/>
            <a:r>
              <a:rPr lang="en-US" altLang="zh-TW" sz="2800" dirty="0" err="1">
                <a:latin typeface="+mn-ea"/>
              </a:rPr>
              <a:t>cp</a:t>
            </a:r>
            <a:r>
              <a:rPr lang="zh-TW" altLang="en-US" sz="2800" dirty="0">
                <a:latin typeface="+mn-ea"/>
              </a:rPr>
              <a:t>：複製檔案</a:t>
            </a:r>
            <a:endParaRPr lang="en-US" altLang="zh-TW" sz="2800" dirty="0">
              <a:latin typeface="+mn-ea"/>
            </a:endParaRPr>
          </a:p>
          <a:p>
            <a:pPr eaLnBrk="1" hangingPunct="1"/>
            <a:r>
              <a:rPr lang="en-US" altLang="zh-TW" sz="2800" dirty="0" err="1">
                <a:latin typeface="+mn-ea"/>
              </a:rPr>
              <a:t>rm</a:t>
            </a:r>
            <a:r>
              <a:rPr lang="zh-TW" altLang="en-US" sz="2800" dirty="0">
                <a:latin typeface="+mn-ea"/>
              </a:rPr>
              <a:t>：刪除檔案</a:t>
            </a:r>
            <a:endParaRPr lang="en-US" altLang="zh-TW" sz="2800" dirty="0">
              <a:latin typeface="+mn-ea"/>
            </a:endParaRPr>
          </a:p>
          <a:p>
            <a:pPr eaLnBrk="1" hangingPunct="1"/>
            <a:r>
              <a:rPr lang="en-US" altLang="zh-TW" sz="2800" dirty="0">
                <a:latin typeface="+mn-ea"/>
              </a:rPr>
              <a:t>mv</a:t>
            </a:r>
            <a:r>
              <a:rPr lang="zh-TW" altLang="en-US" sz="2800" dirty="0">
                <a:latin typeface="+mn-ea"/>
              </a:rPr>
              <a:t>：搬移或更名檔案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316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5.</a:t>
            </a:r>
            <a:r>
              <a:rPr lang="zh-TW" altLang="en-US" b="1" dirty="0" smtClean="0"/>
              <a:t> 使用</a:t>
            </a:r>
            <a:r>
              <a:rPr lang="en-US" altLang="zh-TW" b="1" dirty="0" smtClean="0"/>
              <a:t>Vi</a:t>
            </a:r>
            <a:r>
              <a:rPr lang="en-US" altLang="zh-TW" sz="2400" b="1" dirty="0" smtClean="0"/>
              <a:t>(1/3</a:t>
            </a:r>
            <a:r>
              <a:rPr lang="en-US" altLang="zh-TW" sz="2400" b="1" dirty="0" smtClean="0"/>
              <a:t>)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使用 </a:t>
            </a:r>
            <a:r>
              <a:rPr lang="en-US" altLang="zh-TW" sz="2800" dirty="0" smtClean="0"/>
              <a:t>vi </a:t>
            </a:r>
            <a:r>
              <a:rPr lang="zh-TW" altLang="en-US" sz="2800" dirty="0" smtClean="0"/>
              <a:t>建立</a:t>
            </a:r>
            <a:r>
              <a:rPr lang="zh-TW" altLang="en-US" sz="2800" dirty="0"/>
              <a:t>一個名為 </a:t>
            </a:r>
            <a:r>
              <a:rPr lang="en-US" altLang="zh-TW" sz="2800" dirty="0" err="1" smtClean="0"/>
              <a:t>hello.c</a:t>
            </a:r>
            <a:r>
              <a:rPr lang="en-US" altLang="zh-TW" sz="2800" dirty="0" smtClean="0"/>
              <a:t> </a:t>
            </a:r>
            <a:r>
              <a:rPr lang="zh-TW" altLang="en-US" sz="2800" dirty="0"/>
              <a:t>的</a:t>
            </a:r>
            <a:r>
              <a:rPr lang="zh-TW" altLang="en-US" sz="2800" dirty="0" smtClean="0"/>
              <a:t>檔案：</a:t>
            </a:r>
            <a:endParaRPr lang="en-US" altLang="zh-TW" sz="2800" dirty="0" smtClean="0"/>
          </a:p>
          <a:p>
            <a:pPr lvl="1"/>
            <a:r>
              <a:rPr lang="zh-TW" altLang="en-US" sz="2400" dirty="0" smtClean="0"/>
              <a:t>在命列令輸入 </a:t>
            </a:r>
            <a:r>
              <a:rPr lang="en-US" altLang="zh-TW" sz="2400" dirty="0" smtClean="0"/>
              <a:t>vi </a:t>
            </a:r>
            <a:r>
              <a:rPr lang="en-US" altLang="zh-TW" sz="2400" dirty="0" err="1" smtClean="0"/>
              <a:t>hello.c</a:t>
            </a:r>
            <a:endParaRPr lang="zh-TW" altLang="en-US" sz="24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708" y="2492896"/>
            <a:ext cx="5532284" cy="3653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向右箭號 9"/>
          <p:cNvSpPr/>
          <p:nvPr/>
        </p:nvSpPr>
        <p:spPr>
          <a:xfrm rot="11844485">
            <a:off x="2291712" y="3092028"/>
            <a:ext cx="468052" cy="1258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文字方塊 10"/>
          <p:cNvSpPr txBox="1"/>
          <p:nvPr/>
        </p:nvSpPr>
        <p:spPr>
          <a:xfrm>
            <a:off x="2767868" y="3032956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游標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3" name="向右箭號 12"/>
          <p:cNvSpPr/>
          <p:nvPr/>
        </p:nvSpPr>
        <p:spPr>
          <a:xfrm rot="10800000">
            <a:off x="2206770" y="3874801"/>
            <a:ext cx="468052" cy="1258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2810901" y="3753046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這個符號代表沒東西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  <p:sp>
        <p:nvSpPr>
          <p:cNvPr id="15" name="向右箭號 14"/>
          <p:cNvSpPr/>
          <p:nvPr/>
        </p:nvSpPr>
        <p:spPr>
          <a:xfrm rot="8186954">
            <a:off x="2967215" y="5553148"/>
            <a:ext cx="468052" cy="1258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3430969" y="5229200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顯示資訊或是進入指令列模式</a:t>
            </a:r>
            <a:endParaRPr lang="zh-TW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6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82243</TotalTime>
  <Words>653</Words>
  <Application>Microsoft Office PowerPoint</Application>
  <PresentationFormat>如螢幕大小 (4:3)</PresentationFormat>
  <Paragraphs>147</Paragraphs>
  <Slides>13</Slides>
  <Notes>13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1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Pietty 及 Vim使用說明</vt:lpstr>
      <vt:lpstr>0. 課程網站</vt:lpstr>
      <vt:lpstr>1. 下載軟體</vt:lpstr>
      <vt:lpstr>2. 登入(1/3)</vt:lpstr>
      <vt:lpstr>2. 登入(2/3)</vt:lpstr>
      <vt:lpstr>2. 登入(3/3)</vt:lpstr>
      <vt:lpstr>3. 更改密碼</vt:lpstr>
      <vt:lpstr>4. 常用指令</vt:lpstr>
      <vt:lpstr>5. 使用Vi(1/3)</vt:lpstr>
      <vt:lpstr>5. 使用Vi(2/3)</vt:lpstr>
      <vt:lpstr>5. 使用Vi(3/3)</vt:lpstr>
      <vt:lpstr>6. Vi指令</vt:lpstr>
      <vt:lpstr>7. 編譯</vt:lpstr>
    </vt:vector>
  </TitlesOfParts>
  <Company>mediahome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JaWes</cp:lastModifiedBy>
  <cp:revision>3011</cp:revision>
  <cp:lastPrinted>2013-07-22T14:09:02Z</cp:lastPrinted>
  <dcterms:created xsi:type="dcterms:W3CDTF">2004-07-16T19:12:18Z</dcterms:created>
  <dcterms:modified xsi:type="dcterms:W3CDTF">2015-09-15T13:22:11Z</dcterms:modified>
</cp:coreProperties>
</file>