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5"/>
  </p:notesMasterIdLst>
  <p:handoutMasterIdLst>
    <p:handoutMasterId r:id="rId16"/>
  </p:handoutMasterIdLst>
  <p:sldIdLst>
    <p:sldId id="353" r:id="rId2"/>
    <p:sldId id="354" r:id="rId3"/>
    <p:sldId id="355" r:id="rId4"/>
    <p:sldId id="356" r:id="rId5"/>
    <p:sldId id="357" r:id="rId6"/>
    <p:sldId id="359" r:id="rId7"/>
    <p:sldId id="360" r:id="rId8"/>
    <p:sldId id="362" r:id="rId9"/>
    <p:sldId id="363" r:id="rId10"/>
    <p:sldId id="364" r:id="rId11"/>
    <p:sldId id="361" r:id="rId12"/>
    <p:sldId id="365" r:id="rId13"/>
    <p:sldId id="366" r:id="rId14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66FF33"/>
    <a:srgbClr val="0000FF"/>
    <a:srgbClr val="FF3300"/>
    <a:srgbClr val="EBEBFF"/>
    <a:srgbClr val="E7E7FF"/>
    <a:srgbClr val="E1E1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83453" autoAdjust="0"/>
  </p:normalViewPr>
  <p:slideViewPr>
    <p:cSldViewPr>
      <p:cViewPr varScale="1">
        <p:scale>
          <a:sx n="96" d="100"/>
          <a:sy n="96" d="100"/>
        </p:scale>
        <p:origin x="19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2016/11/15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2016/11/15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2232248"/>
          </a:xfrm>
        </p:spPr>
        <p:txBody>
          <a:bodyPr/>
          <a:lstStyle/>
          <a:p>
            <a:r>
              <a:rPr lang="en-US" altLang="zh-TW" b="1" i="0" dirty="0"/>
              <a:t>C</a:t>
            </a:r>
            <a:r>
              <a:rPr lang="zh-TW" altLang="en-US" b="1" i="0" dirty="0"/>
              <a:t>語言中可變参數的用法</a:t>
            </a:r>
            <a:r>
              <a:rPr lang="en-US" altLang="zh-TW" b="1" i="0" dirty="0"/>
              <a:t>——</a:t>
            </a:r>
            <a:r>
              <a:rPr lang="en-US" altLang="zh-TW" b="1" i="0" dirty="0" err="1"/>
              <a:t>va_list</a:t>
            </a:r>
            <a:r>
              <a:rPr lang="zh-TW" altLang="en-US" b="1" i="0" dirty="0"/>
              <a:t>、</a:t>
            </a:r>
            <a:r>
              <a:rPr lang="en-US" altLang="zh-TW" b="1" i="0" dirty="0" err="1"/>
              <a:t>va_start</a:t>
            </a:r>
            <a:r>
              <a:rPr lang="zh-TW" altLang="en-US" b="1" i="0" dirty="0"/>
              <a:t>、</a:t>
            </a:r>
            <a:r>
              <a:rPr lang="en-US" altLang="zh-TW" b="1" i="0" dirty="0" err="1"/>
              <a:t>va_arg</a:t>
            </a:r>
            <a:r>
              <a:rPr lang="zh-TW" altLang="en-US" b="1" i="0" dirty="0"/>
              <a:t>、</a:t>
            </a:r>
            <a:r>
              <a:rPr lang="en-US" altLang="zh-TW" b="1" i="0" dirty="0" err="1"/>
              <a:t>va_end</a:t>
            </a:r>
            <a:r>
              <a:rPr lang="zh-TW" altLang="en-US" b="1" i="0" dirty="0"/>
              <a:t>参數定義</a:t>
            </a:r>
            <a:br>
              <a:rPr lang="zh-TW" altLang="en-US" b="1" i="0" dirty="0"/>
            </a:b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81028"/>
            <a:ext cx="6444716" cy="1656532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2016/11/15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1800" dirty="0">
                <a:solidFill>
                  <a:schemeClr val="tx1"/>
                </a:solidFill>
                <a:latin typeface="+mn-lt"/>
              </a:rPr>
              <a:t> sum(</a:t>
            </a:r>
            <a:r>
              <a:rPr lang="en-US" altLang="zh-TW" sz="1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1800" dirty="0" err="1">
                <a:solidFill>
                  <a:schemeClr val="tx1"/>
                </a:solidFill>
                <a:latin typeface="+mn-lt"/>
              </a:rPr>
              <a:t>num</a:t>
            </a:r>
            <a:r>
              <a:rPr lang="en-US" altLang="zh-TW" sz="1800" dirty="0">
                <a:solidFill>
                  <a:schemeClr val="tx1"/>
                </a:solidFill>
                <a:latin typeface="+mn-lt"/>
              </a:rPr>
              <a:t>, ...)</a:t>
            </a:r>
            <a:br>
              <a:rPr lang="en-US" altLang="zh-TW" sz="1800" dirty="0">
                <a:solidFill>
                  <a:schemeClr val="tx1"/>
                </a:solidFill>
                <a:latin typeface="+mn-lt"/>
              </a:rPr>
            </a:br>
            <a:r>
              <a:rPr lang="en-US" altLang="zh-TW" sz="1800" dirty="0">
                <a:solidFill>
                  <a:schemeClr val="tx1"/>
                </a:solidFill>
                <a:latin typeface="+mn-lt"/>
              </a:rPr>
              <a:t>{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400" dirty="0" err="1" smtClean="0"/>
              <a:t>va_list</a:t>
            </a:r>
            <a:r>
              <a:rPr lang="en-US" altLang="zh-TW" sz="1400" dirty="0" smtClean="0"/>
              <a:t> 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i</a:t>
            </a:r>
            <a:r>
              <a:rPr lang="en-US" altLang="zh-TW" sz="1400" dirty="0"/>
              <a:t>, n = 0;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va_start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 smtClean="0"/>
              <a:t> for </a:t>
            </a:r>
            <a:r>
              <a:rPr lang="en-US" altLang="zh-TW" sz="1400" dirty="0"/>
              <a:t>(</a:t>
            </a:r>
            <a:r>
              <a:rPr lang="en-US" altLang="zh-TW" sz="1400" dirty="0" err="1"/>
              <a:t>i</a:t>
            </a:r>
            <a:r>
              <a:rPr lang="en-US" altLang="zh-TW" sz="1400" dirty="0"/>
              <a:t>=0; </a:t>
            </a:r>
            <a:r>
              <a:rPr lang="en-US" altLang="zh-TW" sz="1400" dirty="0" err="1"/>
              <a:t>i</a:t>
            </a:r>
            <a:r>
              <a:rPr lang="en-US" altLang="zh-TW" sz="1400" dirty="0"/>
              <a:t>&lt;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; </a:t>
            </a:r>
            <a:r>
              <a:rPr lang="en-US" altLang="zh-TW" sz="1400" dirty="0" err="1"/>
              <a:t>i</a:t>
            </a:r>
            <a:r>
              <a:rPr lang="en-US" altLang="zh-TW" sz="1400" dirty="0"/>
              <a:t>++) n +=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return n;</a:t>
            </a:r>
          </a:p>
          <a:p>
            <a:pPr marL="0" indent="0">
              <a:buNone/>
            </a:pPr>
            <a:r>
              <a:rPr lang="en-US" altLang="zh-TW" sz="1400" dirty="0" smtClean="0"/>
              <a:t>}</a:t>
            </a:r>
          </a:p>
          <a:p>
            <a:pPr marL="0" indent="0">
              <a:buNone/>
            </a:pP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sum1(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, ...)</a:t>
            </a:r>
          </a:p>
          <a:p>
            <a:pPr marL="0" indent="0">
              <a:buNone/>
            </a:pPr>
            <a:r>
              <a:rPr lang="en-US" altLang="zh-TW" sz="1400" dirty="0"/>
              <a:t>{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va_list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i</a:t>
            </a:r>
            <a:r>
              <a:rPr lang="en-US" altLang="zh-TW" sz="1400" dirty="0"/>
              <a:t>=0, t, n = 0;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va_start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n =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 smtClean="0"/>
              <a:t> while </a:t>
            </a:r>
            <a:r>
              <a:rPr lang="en-US" altLang="zh-TW" sz="1400" dirty="0"/>
              <a:t>(1) {</a:t>
            </a:r>
          </a:p>
          <a:p>
            <a:pPr marL="0" indent="0">
              <a:buNone/>
            </a:pPr>
            <a:r>
              <a:rPr lang="en-US" altLang="zh-TW" sz="1400" dirty="0"/>
              <a:t>     t 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    if (t&lt;=0) break;</a:t>
            </a:r>
          </a:p>
          <a:p>
            <a:pPr marL="0" indent="0">
              <a:buNone/>
            </a:pPr>
            <a:r>
              <a:rPr lang="en-US" altLang="zh-TW" sz="1400" dirty="0"/>
              <a:t>     n += t;</a:t>
            </a:r>
          </a:p>
          <a:p>
            <a:pPr marL="0" indent="0">
              <a:buNone/>
            </a:pPr>
            <a:r>
              <a:rPr lang="en-US" altLang="zh-TW" sz="1400" dirty="0"/>
              <a:t>     //if (</a:t>
            </a:r>
            <a:r>
              <a:rPr lang="en-US" altLang="zh-TW" sz="1400" dirty="0" err="1"/>
              <a:t>i</a:t>
            </a:r>
            <a:r>
              <a:rPr lang="en-US" altLang="zh-TW" sz="1400" dirty="0"/>
              <a:t>&lt;0)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("%</a:t>
            </a:r>
            <a:r>
              <a:rPr lang="en-US" altLang="zh-TW" sz="1400" dirty="0" err="1"/>
              <a:t>d,%d</a:t>
            </a:r>
            <a:r>
              <a:rPr lang="en-US" altLang="zh-TW" sz="1400" dirty="0"/>
              <a:t>\n", ++</a:t>
            </a:r>
            <a:r>
              <a:rPr lang="en-US" altLang="zh-TW" sz="1400" dirty="0" err="1"/>
              <a:t>i</a:t>
            </a:r>
            <a:r>
              <a:rPr lang="en-US" altLang="zh-TW" sz="1400" dirty="0"/>
              <a:t>, t);</a:t>
            </a:r>
          </a:p>
          <a:p>
            <a:pPr marL="0" indent="0">
              <a:buNone/>
            </a:pPr>
            <a:r>
              <a:rPr lang="en-US" altLang="zh-TW" sz="1400" dirty="0"/>
              <a:t> }</a:t>
            </a:r>
          </a:p>
          <a:p>
            <a:pPr marL="0" indent="0">
              <a:buNone/>
            </a:pPr>
            <a:r>
              <a:rPr lang="en-US" altLang="zh-TW" sz="1400" dirty="0"/>
              <a:t> return n;</a:t>
            </a:r>
          </a:p>
          <a:p>
            <a:pPr marL="0" indent="0">
              <a:buNone/>
            </a:pPr>
            <a:r>
              <a:rPr lang="en-US" altLang="zh-TW" sz="1400" dirty="0"/>
              <a:t>}</a:t>
            </a:r>
            <a:endParaRPr lang="zh-TW" altLang="en-US" sz="1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2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altLang="zh-TW" sz="1800" dirty="0" smtClean="0">
                <a:solidFill>
                  <a:schemeClr val="tx1"/>
                </a:solidFill>
                <a:latin typeface="+mn-lt"/>
              </a:rPr>
              <a:t>double </a:t>
            </a:r>
            <a:r>
              <a:rPr lang="en-US" altLang="zh-TW" sz="1800" dirty="0" err="1" smtClean="0">
                <a:solidFill>
                  <a:schemeClr val="tx1"/>
                </a:solidFill>
                <a:latin typeface="+mn-lt"/>
              </a:rPr>
              <a:t>double_sum</a:t>
            </a:r>
            <a:r>
              <a:rPr lang="en-US" altLang="zh-TW" sz="1800" dirty="0" smtClean="0">
                <a:solidFill>
                  <a:schemeClr val="tx1"/>
                </a:solidFill>
                <a:latin typeface="+mn-lt"/>
              </a:rPr>
              <a:t>(double </a:t>
            </a:r>
            <a:r>
              <a:rPr lang="en-US" altLang="zh-TW" sz="1800" dirty="0" err="1" smtClean="0">
                <a:solidFill>
                  <a:schemeClr val="tx1"/>
                </a:solidFill>
                <a:latin typeface="+mn-lt"/>
              </a:rPr>
              <a:t>num</a:t>
            </a:r>
            <a:r>
              <a:rPr lang="en-US" altLang="zh-TW" sz="1800" dirty="0" smtClean="0">
                <a:solidFill>
                  <a:schemeClr val="tx1"/>
                </a:solidFill>
                <a:latin typeface="+mn-lt"/>
              </a:rPr>
              <a:t>, ...)</a:t>
            </a:r>
            <a:br>
              <a:rPr lang="en-US" altLang="zh-TW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altLang="zh-TW" sz="1800" dirty="0" smtClean="0">
                <a:solidFill>
                  <a:schemeClr val="tx1"/>
                </a:solidFill>
                <a:latin typeface="+mn-lt"/>
              </a:rPr>
              <a:t>{</a:t>
            </a:r>
            <a:endParaRPr lang="en-US" altLang="zh-TW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400" dirty="0" err="1" smtClean="0"/>
              <a:t>va_list</a:t>
            </a: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ap</a:t>
            </a:r>
            <a:r>
              <a:rPr lang="en-US" altLang="zh-TW" sz="1400" dirty="0" smtClean="0"/>
              <a:t>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cnt</a:t>
            </a:r>
            <a:r>
              <a:rPr lang="en-US" altLang="zh-TW" sz="1400" dirty="0" smtClean="0"/>
              <a:t>=0;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/>
              <a:t>double t, f = 0.0;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/>
              <a:t>va_start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f = 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/>
              <a:t>//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("f=%f\n", f);</a:t>
            </a:r>
          </a:p>
          <a:p>
            <a:pPr marL="0" indent="0">
              <a:buNone/>
            </a:pPr>
            <a:r>
              <a:rPr lang="en-US" altLang="zh-TW" sz="1400" dirty="0"/>
              <a:t> if(</a:t>
            </a:r>
            <a:r>
              <a:rPr lang="en-US" altLang="zh-TW" sz="1400" dirty="0" err="1"/>
              <a:t>num</a:t>
            </a:r>
            <a:r>
              <a:rPr lang="en-US" altLang="zh-TW" sz="1400" dirty="0"/>
              <a:t>==0.0) return 0.0;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cnt</a:t>
            </a:r>
            <a:r>
              <a:rPr lang="en-US" altLang="zh-TW" sz="1400" dirty="0"/>
              <a:t>=1;</a:t>
            </a:r>
          </a:p>
          <a:p>
            <a:pPr marL="0" indent="0">
              <a:buNone/>
            </a:pPr>
            <a:r>
              <a:rPr lang="en-US" altLang="zh-TW" sz="1400" dirty="0"/>
              <a:t> while (1) {</a:t>
            </a:r>
          </a:p>
          <a:p>
            <a:pPr marL="0" indent="0">
              <a:buNone/>
            </a:pPr>
            <a:r>
              <a:rPr lang="en-US" altLang="zh-TW" sz="1400" dirty="0"/>
              <a:t>     t 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double);</a:t>
            </a:r>
          </a:p>
          <a:p>
            <a:pPr marL="0" indent="0">
              <a:buNone/>
            </a:pPr>
            <a:r>
              <a:rPr lang="en-US" altLang="zh-TW" sz="1400" dirty="0"/>
              <a:t>     if (t==0.0) break;</a:t>
            </a:r>
          </a:p>
          <a:p>
            <a:pPr marL="0" indent="0">
              <a:buNone/>
            </a:pPr>
            <a:r>
              <a:rPr lang="en-US" altLang="zh-TW" sz="1400" dirty="0"/>
              <a:t>     </a:t>
            </a:r>
            <a:r>
              <a:rPr lang="en-US" altLang="zh-TW" sz="1400" dirty="0" err="1"/>
              <a:t>cnt</a:t>
            </a:r>
            <a:r>
              <a:rPr lang="en-US" altLang="zh-TW" sz="1400" dirty="0"/>
              <a:t>++;</a:t>
            </a:r>
          </a:p>
          <a:p>
            <a:pPr marL="0" indent="0">
              <a:buNone/>
            </a:pPr>
            <a:r>
              <a:rPr lang="en-US" altLang="zh-TW" sz="1400" dirty="0"/>
              <a:t>     f += t;</a:t>
            </a:r>
          </a:p>
          <a:p>
            <a:pPr marL="0" indent="0">
              <a:buNone/>
            </a:pPr>
            <a:r>
              <a:rPr lang="en-US" altLang="zh-TW" sz="1400" dirty="0"/>
              <a:t> }</a:t>
            </a:r>
          </a:p>
          <a:p>
            <a:pPr marL="0" indent="0">
              <a:buNone/>
            </a:pPr>
            <a:r>
              <a:rPr lang="en-US" altLang="zh-TW" sz="1400" dirty="0" smtClean="0"/>
              <a:t> return </a:t>
            </a:r>
            <a:r>
              <a:rPr lang="en-US" altLang="zh-TW" sz="1400" dirty="0"/>
              <a:t>f;</a:t>
            </a:r>
          </a:p>
          <a:p>
            <a:pPr marL="0" indent="0">
              <a:buNone/>
            </a:pPr>
            <a:r>
              <a:rPr lang="en-US" altLang="zh-TW" sz="1400" dirty="0"/>
              <a:t>}</a:t>
            </a:r>
            <a:endParaRPr lang="zh-TW" altLang="en-US" sz="1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44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50081"/>
            <a:ext cx="7696200" cy="592138"/>
          </a:xfrm>
        </p:spPr>
        <p:txBody>
          <a:bodyPr/>
          <a:lstStyle/>
          <a:p>
            <a:r>
              <a:rPr lang="en-US" altLang="zh-TW" sz="1800" dirty="0">
                <a:solidFill>
                  <a:schemeClr val="tx1"/>
                </a:solidFill>
              </a:rPr>
              <a:t>void </a:t>
            </a:r>
            <a:r>
              <a:rPr lang="en-US" altLang="zh-TW" sz="1800" dirty="0" err="1">
                <a:solidFill>
                  <a:schemeClr val="tx1"/>
                </a:solidFill>
              </a:rPr>
              <a:t>minprintf</a:t>
            </a:r>
            <a:r>
              <a:rPr lang="en-US" altLang="zh-TW" sz="1800" dirty="0">
                <a:solidFill>
                  <a:schemeClr val="tx1"/>
                </a:solidFill>
              </a:rPr>
              <a:t>(char *</a:t>
            </a:r>
            <a:r>
              <a:rPr lang="en-US" altLang="zh-TW" sz="1800" dirty="0" err="1">
                <a:solidFill>
                  <a:schemeClr val="tx1"/>
                </a:solidFill>
              </a:rPr>
              <a:t>fmt</a:t>
            </a:r>
            <a:r>
              <a:rPr lang="en-US" altLang="zh-TW" sz="1800" dirty="0">
                <a:solidFill>
                  <a:schemeClr val="tx1"/>
                </a:solidFill>
              </a:rPr>
              <a:t>, ...)</a:t>
            </a:r>
            <a:br>
              <a:rPr lang="en-US" altLang="zh-TW" sz="1800" dirty="0">
                <a:solidFill>
                  <a:schemeClr val="tx1"/>
                </a:solidFill>
              </a:rPr>
            </a:br>
            <a:r>
              <a:rPr lang="en-US" altLang="zh-TW" sz="1800" dirty="0" smtClean="0">
                <a:solidFill>
                  <a:schemeClr val="tx1"/>
                </a:solidFill>
              </a:rPr>
              <a:t>{</a:t>
            </a:r>
            <a:r>
              <a:rPr lang="en-US" altLang="zh-TW" sz="1800" dirty="0">
                <a:solidFill>
                  <a:schemeClr val="tx1"/>
                </a:solidFill>
              </a:rPr>
              <a:t/>
            </a:r>
            <a:br>
              <a:rPr lang="en-US" altLang="zh-TW" sz="1800" dirty="0">
                <a:solidFill>
                  <a:schemeClr val="tx1"/>
                </a:solidFill>
              </a:rPr>
            </a:br>
            <a:r>
              <a:rPr lang="en-US" altLang="zh-TW" sz="1800" dirty="0" err="1">
                <a:solidFill>
                  <a:schemeClr val="tx1"/>
                </a:solidFill>
              </a:rPr>
              <a:t>va_list</a:t>
            </a: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err="1">
                <a:solidFill>
                  <a:schemeClr val="tx1"/>
                </a:solidFill>
              </a:rPr>
              <a:t>ap</a:t>
            </a:r>
            <a:r>
              <a:rPr lang="en-US" altLang="zh-TW" sz="1800" dirty="0">
                <a:solidFill>
                  <a:schemeClr val="tx1"/>
                </a:solidFill>
              </a:rPr>
              <a:t>; char *p, *</a:t>
            </a:r>
            <a:r>
              <a:rPr lang="en-US" altLang="zh-TW" sz="1800" dirty="0" err="1">
                <a:solidFill>
                  <a:schemeClr val="tx1"/>
                </a:solidFill>
              </a:rPr>
              <a:t>sval</a:t>
            </a:r>
            <a:r>
              <a:rPr lang="en-US" altLang="zh-TW" sz="1800" dirty="0">
                <a:solidFill>
                  <a:schemeClr val="tx1"/>
                </a:solidFill>
              </a:rPr>
              <a:t>; </a:t>
            </a:r>
            <a:r>
              <a:rPr lang="en-US" altLang="zh-TW" sz="1800" dirty="0" err="1">
                <a:solidFill>
                  <a:schemeClr val="tx1"/>
                </a:solidFill>
              </a:rPr>
              <a:t>int</a:t>
            </a: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err="1">
                <a:solidFill>
                  <a:schemeClr val="tx1"/>
                </a:solidFill>
              </a:rPr>
              <a:t>ival</a:t>
            </a:r>
            <a:r>
              <a:rPr lang="en-US" altLang="zh-TW" sz="1800" dirty="0">
                <a:solidFill>
                  <a:schemeClr val="tx1"/>
                </a:solidFill>
              </a:rPr>
              <a:t>; double </a:t>
            </a:r>
            <a:r>
              <a:rPr lang="en-US" altLang="zh-TW" sz="1800" dirty="0" err="1">
                <a:solidFill>
                  <a:schemeClr val="tx1"/>
                </a:solidFill>
              </a:rPr>
              <a:t>dval</a:t>
            </a:r>
            <a:r>
              <a:rPr lang="en-US" altLang="zh-TW" sz="1800" dirty="0">
                <a:solidFill>
                  <a:schemeClr val="tx1"/>
                </a:solidFill>
              </a:rPr>
              <a:t>; </a:t>
            </a:r>
            <a:r>
              <a:rPr lang="en-US" altLang="zh-TW" sz="1800" dirty="0" err="1">
                <a:solidFill>
                  <a:schemeClr val="tx1"/>
                </a:solidFill>
              </a:rPr>
              <a:t>va_start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en-US" altLang="zh-TW" sz="1800" dirty="0" err="1">
                <a:solidFill>
                  <a:schemeClr val="tx1"/>
                </a:solidFill>
              </a:rPr>
              <a:t>ap</a:t>
            </a:r>
            <a:r>
              <a:rPr lang="en-US" altLang="zh-TW" sz="1800" dirty="0">
                <a:solidFill>
                  <a:schemeClr val="tx1"/>
                </a:solidFill>
              </a:rPr>
              <a:t>, </a:t>
            </a:r>
            <a:r>
              <a:rPr lang="en-US" altLang="zh-TW" sz="1800" dirty="0" err="1">
                <a:solidFill>
                  <a:schemeClr val="tx1"/>
                </a:solidFill>
              </a:rPr>
              <a:t>fmt</a:t>
            </a:r>
            <a:r>
              <a:rPr lang="en-US" altLang="zh-TW" sz="1800" dirty="0" smtClean="0">
                <a:solidFill>
                  <a:schemeClr val="tx1"/>
                </a:solidFill>
              </a:rPr>
              <a:t>);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400" dirty="0" smtClean="0"/>
              <a:t>for(p=</a:t>
            </a:r>
            <a:r>
              <a:rPr lang="en-US" altLang="zh-TW" sz="1400" dirty="0" err="1" smtClean="0"/>
              <a:t>fmt</a:t>
            </a:r>
            <a:r>
              <a:rPr lang="en-US" altLang="zh-TW" sz="1400" dirty="0"/>
              <a:t>; *p; p++){</a:t>
            </a:r>
          </a:p>
          <a:p>
            <a:pPr marL="0" indent="0">
              <a:buNone/>
            </a:pPr>
            <a:r>
              <a:rPr lang="en-US" altLang="zh-TW" sz="1400" dirty="0"/>
              <a:t>   if (*p != '%'){</a:t>
            </a:r>
          </a:p>
          <a:p>
            <a:pPr marL="0" indent="0">
              <a:buNone/>
            </a:pPr>
            <a:r>
              <a:rPr lang="en-US" altLang="zh-TW" sz="1400" dirty="0"/>
              <a:t>      </a:t>
            </a:r>
            <a:r>
              <a:rPr lang="en-US" altLang="zh-TW" sz="1400" dirty="0" err="1"/>
              <a:t>putchar</a:t>
            </a:r>
            <a:r>
              <a:rPr lang="en-US" altLang="zh-TW" sz="1400" dirty="0"/>
              <a:t>(*p</a:t>
            </a:r>
            <a:r>
              <a:rPr lang="en-US" altLang="zh-TW" sz="1400" dirty="0" smtClean="0"/>
              <a:t>);</a:t>
            </a:r>
            <a:r>
              <a:rPr lang="en-US" altLang="zh-TW" sz="1400" dirty="0"/>
              <a:t> continue;</a:t>
            </a:r>
          </a:p>
          <a:p>
            <a:pPr marL="0" indent="0">
              <a:buNone/>
            </a:pPr>
            <a:r>
              <a:rPr lang="en-US" altLang="zh-TW" sz="1400" dirty="0" smtClean="0"/>
              <a:t>}</a:t>
            </a: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  switch (*++p){</a:t>
            </a:r>
          </a:p>
          <a:p>
            <a:pPr marL="0" indent="0">
              <a:buNone/>
            </a:pPr>
            <a:r>
              <a:rPr lang="en-US" altLang="zh-TW" sz="1400" dirty="0"/>
              <a:t>      case 'd':</a:t>
            </a:r>
          </a:p>
          <a:p>
            <a:pPr marL="0" indent="0">
              <a:buNone/>
            </a:pPr>
            <a:r>
              <a:rPr lang="en-US" altLang="zh-TW" sz="1400" dirty="0"/>
              <a:t>        </a:t>
            </a:r>
            <a:r>
              <a:rPr lang="en-US" altLang="zh-TW" sz="1400" dirty="0" err="1"/>
              <a:t>ival</a:t>
            </a:r>
            <a:r>
              <a:rPr lang="en-US" altLang="zh-TW" sz="1400" dirty="0"/>
              <a:t> 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      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("%d", </a:t>
            </a:r>
            <a:r>
              <a:rPr lang="en-US" altLang="zh-TW" sz="1400" dirty="0" err="1"/>
              <a:t>ival</a:t>
            </a:r>
            <a:r>
              <a:rPr lang="en-US" altLang="zh-TW" sz="1400" dirty="0" smtClean="0"/>
              <a:t>);</a:t>
            </a:r>
            <a:r>
              <a:rPr lang="en-US" altLang="zh-TW" sz="1400" dirty="0"/>
              <a:t> break;</a:t>
            </a:r>
          </a:p>
          <a:p>
            <a:pPr marL="0" indent="0">
              <a:buNone/>
            </a:pPr>
            <a:r>
              <a:rPr lang="en-US" altLang="zh-TW" sz="1400" dirty="0" smtClean="0"/>
              <a:t>case </a:t>
            </a:r>
            <a:r>
              <a:rPr lang="en-US" altLang="zh-TW" sz="1400" dirty="0"/>
              <a:t>'f':</a:t>
            </a:r>
          </a:p>
          <a:p>
            <a:pPr marL="0" indent="0">
              <a:buNone/>
            </a:pPr>
            <a:r>
              <a:rPr lang="en-US" altLang="zh-TW" sz="1400" dirty="0"/>
              <a:t>        </a:t>
            </a:r>
            <a:r>
              <a:rPr lang="en-US" altLang="zh-TW" sz="1400" dirty="0" err="1"/>
              <a:t>dval</a:t>
            </a:r>
            <a:r>
              <a:rPr lang="en-US" altLang="zh-TW" sz="1400" dirty="0"/>
              <a:t> 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double);</a:t>
            </a:r>
          </a:p>
          <a:p>
            <a:pPr marL="0" indent="0">
              <a:buNone/>
            </a:pPr>
            <a:r>
              <a:rPr lang="en-US" altLang="zh-TW" sz="1400" dirty="0"/>
              <a:t>       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("%f", </a:t>
            </a:r>
            <a:r>
              <a:rPr lang="en-US" altLang="zh-TW" sz="1400" dirty="0" err="1"/>
              <a:t>dval</a:t>
            </a:r>
            <a:r>
              <a:rPr lang="en-US" altLang="zh-TW" sz="1400" dirty="0" smtClean="0"/>
              <a:t>);</a:t>
            </a:r>
            <a:r>
              <a:rPr lang="en-US" altLang="zh-TW" sz="1400" dirty="0"/>
              <a:t> break;</a:t>
            </a:r>
          </a:p>
          <a:p>
            <a:pPr marL="0" indent="0">
              <a:buNone/>
            </a:pPr>
            <a:r>
              <a:rPr lang="en-US" altLang="zh-TW" sz="1400" dirty="0"/>
              <a:t>      case 's':</a:t>
            </a:r>
          </a:p>
          <a:p>
            <a:pPr marL="0" indent="0">
              <a:buNone/>
            </a:pPr>
            <a:r>
              <a:rPr lang="en-US" altLang="zh-TW" sz="1400" dirty="0"/>
              <a:t>        for (</a:t>
            </a:r>
            <a:r>
              <a:rPr lang="en-US" altLang="zh-TW" sz="1400" dirty="0" err="1"/>
              <a:t>sval</a:t>
            </a:r>
            <a:r>
              <a:rPr lang="en-US" altLang="zh-TW" sz="1400" dirty="0"/>
              <a:t>=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char *); *</a:t>
            </a:r>
            <a:r>
              <a:rPr lang="en-US" altLang="zh-TW" sz="1400" dirty="0" err="1"/>
              <a:t>sval</a:t>
            </a:r>
            <a:r>
              <a:rPr lang="en-US" altLang="zh-TW" sz="1400" dirty="0"/>
              <a:t>; </a:t>
            </a:r>
            <a:r>
              <a:rPr lang="en-US" altLang="zh-TW" sz="1400" dirty="0" err="1"/>
              <a:t>sval</a:t>
            </a:r>
            <a:r>
              <a:rPr lang="en-US" altLang="zh-TW" sz="1400" dirty="0"/>
              <a:t>++)</a:t>
            </a:r>
          </a:p>
          <a:p>
            <a:pPr marL="0" indent="0">
              <a:buNone/>
            </a:pPr>
            <a:r>
              <a:rPr lang="en-US" altLang="zh-TW" sz="1400" dirty="0"/>
              <a:t>            </a:t>
            </a:r>
            <a:r>
              <a:rPr lang="en-US" altLang="zh-TW" sz="1400" dirty="0" err="1"/>
              <a:t>putchar</a:t>
            </a:r>
            <a:r>
              <a:rPr lang="en-US" altLang="zh-TW" sz="1400" dirty="0"/>
              <a:t>(*</a:t>
            </a:r>
            <a:r>
              <a:rPr lang="en-US" altLang="zh-TW" sz="1400" dirty="0" err="1"/>
              <a:t>sval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        break;</a:t>
            </a:r>
          </a:p>
          <a:p>
            <a:pPr marL="0" indent="0">
              <a:buNone/>
            </a:pPr>
            <a:r>
              <a:rPr lang="en-US" altLang="zh-TW" sz="1400" dirty="0"/>
              <a:t>      default:</a:t>
            </a:r>
          </a:p>
          <a:p>
            <a:pPr marL="0" indent="0">
              <a:buNone/>
            </a:pPr>
            <a:r>
              <a:rPr lang="en-US" altLang="zh-TW" sz="1400" dirty="0"/>
              <a:t>       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("'undefined</a:t>
            </a:r>
            <a:r>
              <a:rPr lang="en-US" altLang="zh-TW" sz="1400" dirty="0" smtClean="0"/>
              <a:t>'");</a:t>
            </a:r>
            <a:r>
              <a:rPr lang="en-US" altLang="zh-TW" sz="1400" dirty="0"/>
              <a:t> </a:t>
            </a:r>
            <a:r>
              <a:rPr lang="en-US" altLang="zh-TW" sz="1400" dirty="0" smtClean="0"/>
              <a:t>break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 smtClean="0"/>
              <a:t>}</a:t>
            </a: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}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va_end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}</a:t>
            </a:r>
            <a:endParaRPr lang="zh-TW" altLang="en-US" sz="1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48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ource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http://fanli7.net/a/bianchengyuyan/C__/20130113/289956.html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222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934244"/>
            <a:ext cx="7696200" cy="592138"/>
          </a:xfrm>
        </p:spPr>
        <p:txBody>
          <a:bodyPr/>
          <a:lstStyle/>
          <a:p>
            <a:pPr eaLnBrk="1" fontAlgn="t" hangingPunct="1"/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b="1" dirty="0"/>
              <a:t>C</a:t>
            </a:r>
            <a:r>
              <a:rPr lang="zh-TW" altLang="zh-TW" b="1" dirty="0"/>
              <a:t>語言可變</a:t>
            </a:r>
            <a:r>
              <a:rPr lang="zh-TW" altLang="zh-TW" b="1" dirty="0" smtClean="0"/>
              <a:t>参</a:t>
            </a:r>
            <a:r>
              <a:rPr lang="zh-TW" altLang="en-US" b="1" dirty="0" smtClean="0"/>
              <a:t>數</a:t>
            </a:r>
            <a:r>
              <a:rPr lang="zh-TW" altLang="zh-TW" b="1" dirty="0" smtClean="0"/>
              <a:t>簡介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我們在</a:t>
            </a:r>
            <a:r>
              <a:rPr lang="en-US" altLang="zh-TW" sz="2400" dirty="0"/>
              <a:t>C</a:t>
            </a:r>
            <a:r>
              <a:rPr lang="zh-TW" altLang="en-US" sz="2400" dirty="0"/>
              <a:t>語言編程中會遇到一些参數個數可變的函數</a:t>
            </a:r>
            <a:r>
              <a:rPr lang="en-US" altLang="zh-TW" sz="2400" dirty="0"/>
              <a:t>,</a:t>
            </a:r>
            <a:r>
              <a:rPr lang="zh-TW" altLang="en-US" sz="2400" dirty="0"/>
              <a:t>例如</a:t>
            </a:r>
            <a:r>
              <a:rPr lang="en-US" altLang="zh-TW" sz="2400" dirty="0" err="1"/>
              <a:t>printf</a:t>
            </a:r>
            <a:r>
              <a:rPr lang="en-US" altLang="zh-TW" sz="2400" dirty="0"/>
              <a:t>()</a:t>
            </a:r>
            <a:r>
              <a:rPr lang="zh-TW" altLang="en-US" sz="2400" dirty="0"/>
              <a:t>這個函數</a:t>
            </a:r>
            <a:r>
              <a:rPr lang="en-US" altLang="zh-TW" sz="2400" dirty="0"/>
              <a:t>,</a:t>
            </a:r>
            <a:r>
              <a:rPr lang="zh-TW" altLang="en-US" sz="2400" dirty="0"/>
              <a:t>它的定義是這样的</a:t>
            </a:r>
            <a:r>
              <a:rPr lang="en-US" altLang="zh-TW" sz="2400" dirty="0"/>
              <a:t>:</a:t>
            </a:r>
            <a:br>
              <a:rPr lang="en-US" altLang="zh-TW" sz="2400" dirty="0"/>
            </a:br>
            <a:r>
              <a:rPr lang="zh-TW" altLang="en-US" sz="2400" dirty="0"/>
              <a:t>　    　</a:t>
            </a:r>
            <a:r>
              <a:rPr lang="en-US" altLang="zh-TW" sz="2400" dirty="0" err="1"/>
              <a:t>int</a:t>
            </a:r>
            <a:r>
              <a:rPr lang="en-US" altLang="zh-TW" sz="2400" dirty="0"/>
              <a:t> </a:t>
            </a:r>
            <a:r>
              <a:rPr lang="en-US" altLang="zh-TW" sz="2400" dirty="0" err="1"/>
              <a:t>printf</a:t>
            </a:r>
            <a:r>
              <a:rPr lang="en-US" altLang="zh-TW" sz="2400" dirty="0"/>
              <a:t>( </a:t>
            </a:r>
            <a:r>
              <a:rPr lang="en-US" altLang="zh-TW" sz="2400" dirty="0" err="1"/>
              <a:t>const</a:t>
            </a:r>
            <a:r>
              <a:rPr lang="en-US" altLang="zh-TW" sz="2400" dirty="0"/>
              <a:t> char* format, ...);</a:t>
            </a:r>
          </a:p>
          <a:p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/>
              <a:t>　　它除了有一個参數</a:t>
            </a:r>
            <a:r>
              <a:rPr lang="en-US" altLang="zh-TW" sz="2400" dirty="0"/>
              <a:t>format</a:t>
            </a:r>
            <a:r>
              <a:rPr lang="zh-TW" altLang="en-US" sz="2400" dirty="0"/>
              <a:t>固定以外</a:t>
            </a:r>
            <a:r>
              <a:rPr lang="en-US" altLang="zh-TW" sz="2400" dirty="0"/>
              <a:t>,</a:t>
            </a:r>
            <a:r>
              <a:rPr lang="zh-TW" altLang="en-US" sz="2400" dirty="0"/>
              <a:t>後面跟的参數的個數和類型是可變的</a:t>
            </a:r>
            <a:r>
              <a:rPr lang="en-US" altLang="zh-TW" sz="2400" dirty="0"/>
              <a:t>,</a:t>
            </a:r>
            <a:r>
              <a:rPr lang="zh-TW" altLang="en-US" sz="2400" dirty="0"/>
              <a:t>例如我們可以有以下不同的調用方法</a:t>
            </a:r>
            <a:r>
              <a:rPr lang="en-US" altLang="zh-TW" sz="2400" dirty="0"/>
              <a:t>: </a:t>
            </a:r>
            <a:br>
              <a:rPr lang="en-US" altLang="zh-TW" sz="2400" dirty="0"/>
            </a:br>
            <a:r>
              <a:rPr lang="zh-TW" altLang="en-US" sz="2400" dirty="0"/>
              <a:t>　　    </a:t>
            </a:r>
            <a:r>
              <a:rPr lang="en-US" altLang="zh-TW" sz="2400" dirty="0" err="1"/>
              <a:t>printf</a:t>
            </a:r>
            <a:r>
              <a:rPr lang="en-US" altLang="zh-TW" sz="2400" dirty="0"/>
              <a:t>("%d",</a:t>
            </a:r>
            <a:r>
              <a:rPr lang="en-US" altLang="zh-TW" sz="2400" dirty="0" err="1"/>
              <a:t>i</a:t>
            </a:r>
            <a:r>
              <a:rPr lang="en-US" altLang="zh-TW" sz="2400" dirty="0"/>
              <a:t>); </a:t>
            </a:r>
            <a:br>
              <a:rPr lang="en-US" altLang="zh-TW" sz="2400" dirty="0"/>
            </a:br>
            <a:r>
              <a:rPr lang="zh-TW" altLang="en-US" sz="2400" dirty="0"/>
              <a:t>　    　</a:t>
            </a:r>
            <a:r>
              <a:rPr lang="en-US" altLang="zh-TW" sz="2400" dirty="0" err="1"/>
              <a:t>printf</a:t>
            </a:r>
            <a:r>
              <a:rPr lang="en-US" altLang="zh-TW" sz="2400" dirty="0"/>
              <a:t>("%</a:t>
            </a:r>
            <a:r>
              <a:rPr lang="en-US" altLang="zh-TW" sz="2400" dirty="0" err="1"/>
              <a:t>s",s</a:t>
            </a:r>
            <a:r>
              <a:rPr lang="en-US" altLang="zh-TW" sz="2400" dirty="0"/>
              <a:t>); </a:t>
            </a:r>
            <a:br>
              <a:rPr lang="en-US" altLang="zh-TW" sz="2400" dirty="0"/>
            </a:br>
            <a:r>
              <a:rPr lang="zh-TW" altLang="en-US" sz="2400" dirty="0"/>
              <a:t>　　    </a:t>
            </a:r>
            <a:r>
              <a:rPr lang="en-US" altLang="zh-TW" sz="2400" dirty="0" err="1"/>
              <a:t>printf</a:t>
            </a:r>
            <a:r>
              <a:rPr lang="en-US" altLang="zh-TW" sz="2400" dirty="0"/>
              <a:t>("the number is %d ,string is:%s", </a:t>
            </a:r>
            <a:r>
              <a:rPr lang="en-US" altLang="zh-TW" sz="2400" dirty="0" err="1"/>
              <a:t>i</a:t>
            </a:r>
            <a:r>
              <a:rPr lang="en-US" altLang="zh-TW" sz="2400" dirty="0"/>
              <a:t>, s);</a:t>
            </a:r>
          </a:p>
          <a:p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85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103" y="946150"/>
            <a:ext cx="7696200" cy="592138"/>
          </a:xfrm>
        </p:spPr>
        <p:txBody>
          <a:bodyPr/>
          <a:lstStyle/>
          <a:p>
            <a:r>
              <a:rPr lang="zh-TW" altLang="en-US" b="1" dirty="0"/>
              <a:t>寫一個簡單的可變参數的</a:t>
            </a:r>
            <a:r>
              <a:rPr lang="en-US" altLang="zh-TW" b="1" dirty="0"/>
              <a:t>C</a:t>
            </a:r>
            <a:r>
              <a:rPr lang="zh-TW" altLang="en-US" b="1" dirty="0"/>
              <a:t>函數 </a:t>
            </a:r>
            <a:br>
              <a:rPr lang="zh-TW" altLang="en-US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void </a:t>
            </a:r>
            <a:r>
              <a:rPr lang="en-US" altLang="zh-TW" sz="2800" dirty="0" err="1"/>
              <a:t>va_start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prev_param</a:t>
            </a:r>
            <a:r>
              <a:rPr lang="en-US" altLang="zh-TW" sz="2800" dirty="0"/>
              <a:t> ); 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 smtClean="0"/>
              <a:t>type 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type ); 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 smtClean="0"/>
              <a:t>void 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);</a:t>
            </a:r>
          </a:p>
          <a:p>
            <a:r>
              <a:rPr lang="en-US" altLang="zh-TW" sz="2800" dirty="0" err="1"/>
              <a:t>va</a:t>
            </a:r>
            <a:r>
              <a:rPr lang="zh-TW" altLang="en-US" sz="2800" dirty="0"/>
              <a:t>在這裏是</a:t>
            </a:r>
            <a:r>
              <a:rPr lang="en-US" altLang="zh-TW" sz="2800" dirty="0"/>
              <a:t>variable-argument(</a:t>
            </a:r>
            <a:r>
              <a:rPr lang="zh-TW" altLang="en-US" sz="2800" dirty="0"/>
              <a:t>可變参數</a:t>
            </a:r>
            <a:r>
              <a:rPr lang="en-US" altLang="zh-TW" sz="2800" dirty="0"/>
              <a:t>)</a:t>
            </a:r>
            <a:r>
              <a:rPr lang="zh-TW" altLang="en-US" sz="2800" dirty="0"/>
              <a:t>的意思</a:t>
            </a:r>
            <a:r>
              <a:rPr lang="en-US" altLang="zh-TW" sz="2800" dirty="0"/>
              <a:t>.</a:t>
            </a:r>
            <a:r>
              <a:rPr lang="zh-TW" altLang="en-US" sz="2800" dirty="0" smtClean="0"/>
              <a:t>這些</a:t>
            </a:r>
            <a:r>
              <a:rPr lang="en-US" altLang="zh-TW" sz="2800" dirty="0" smtClean="0"/>
              <a:t>macro</a:t>
            </a:r>
            <a:r>
              <a:rPr lang="zh-TW" altLang="en-US" sz="2800" dirty="0" smtClean="0"/>
              <a:t>定義</a:t>
            </a:r>
            <a:r>
              <a:rPr lang="zh-TW" altLang="en-US" sz="2800" dirty="0"/>
              <a:t>在</a:t>
            </a:r>
            <a:r>
              <a:rPr lang="en-US" altLang="zh-TW" sz="2800" dirty="0" err="1"/>
              <a:t>stdarg.h</a:t>
            </a:r>
            <a:r>
              <a:rPr lang="zh-TW" altLang="en-US" sz="2800" dirty="0"/>
              <a:t>中</a:t>
            </a:r>
            <a:r>
              <a:rPr lang="en-US" altLang="zh-TW" sz="2800" dirty="0"/>
              <a:t>,</a:t>
            </a:r>
            <a:r>
              <a:rPr lang="zh-TW" altLang="en-US" sz="2800" dirty="0"/>
              <a:t>所以用到可變参數的程序應該包含這個頭文件</a:t>
            </a:r>
            <a:r>
              <a:rPr lang="en-US" altLang="zh-TW" sz="2800" dirty="0"/>
              <a:t>.</a:t>
            </a:r>
            <a:r>
              <a:rPr lang="zh-TW" altLang="en-US" sz="2800" dirty="0"/>
              <a:t>下面我們寫一個簡單的可變参數的函數</a:t>
            </a:r>
            <a:r>
              <a:rPr lang="en-US" altLang="zh-TW" sz="2800" dirty="0"/>
              <a:t>,</a:t>
            </a:r>
            <a:r>
              <a:rPr lang="zh-TW" altLang="en-US" sz="2800" dirty="0"/>
              <a:t>改函數至少有一個整數参數</a:t>
            </a:r>
            <a:r>
              <a:rPr lang="en-US" altLang="zh-TW" sz="2800" dirty="0"/>
              <a:t>,</a:t>
            </a:r>
            <a:r>
              <a:rPr lang="zh-TW" altLang="en-US" sz="2800" dirty="0"/>
              <a:t>第二個参數也是整數</a:t>
            </a:r>
            <a:r>
              <a:rPr lang="en-US" altLang="zh-TW" sz="2800" dirty="0"/>
              <a:t>,</a:t>
            </a:r>
            <a:r>
              <a:rPr lang="zh-TW" altLang="en-US" sz="2800" dirty="0"/>
              <a:t>是可選的</a:t>
            </a:r>
            <a:r>
              <a:rPr lang="en-US" altLang="zh-TW" sz="2800" dirty="0"/>
              <a:t>.</a:t>
            </a:r>
            <a:r>
              <a:rPr lang="zh-TW" altLang="en-US" sz="2800" dirty="0"/>
              <a:t>函數只是打印這兩個参數的值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68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簡單</a:t>
            </a:r>
            <a:r>
              <a:rPr lang="en-US" altLang="zh-TW" dirty="0" smtClean="0"/>
              <a:t>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/>
              <a:t>void </a:t>
            </a:r>
            <a:r>
              <a:rPr lang="en-US" altLang="zh-TW" sz="2800" dirty="0" err="1"/>
              <a:t>simple_va_fun</a:t>
            </a:r>
            <a:r>
              <a:rPr lang="en-US" altLang="zh-TW" sz="2800" dirty="0"/>
              <a:t>(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...) </a:t>
            </a:r>
            <a:br>
              <a:rPr lang="en-US" altLang="zh-TW" sz="2800" dirty="0"/>
            </a:br>
            <a:r>
              <a:rPr lang="zh-TW" altLang="en-US" sz="2800" dirty="0"/>
              <a:t>　　</a:t>
            </a:r>
            <a:r>
              <a:rPr lang="en-US" altLang="zh-TW" sz="2800" dirty="0"/>
              <a:t>{ </a:t>
            </a:r>
            <a:br>
              <a:rPr lang="en-US" altLang="zh-TW" sz="2800" dirty="0"/>
            </a:br>
            <a:r>
              <a:rPr lang="zh-TW" altLang="en-US" sz="2800" dirty="0"/>
              <a:t>　　  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; </a:t>
            </a:r>
            <a:br>
              <a:rPr lang="en-US" altLang="zh-TW" sz="2800" dirty="0"/>
            </a:br>
            <a:r>
              <a:rPr lang="zh-TW" altLang="en-US" sz="2800" dirty="0"/>
              <a:t>　　  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j=0; </a:t>
            </a:r>
          </a:p>
          <a:p>
            <a:pPr marL="0" indent="0">
              <a:buNone/>
            </a:pPr>
            <a:r>
              <a:rPr lang="zh-TW" altLang="en-US" sz="2800" dirty="0"/>
              <a:t>　  　</a:t>
            </a:r>
            <a:r>
              <a:rPr lang="en-US" altLang="zh-TW" sz="2800" dirty="0" err="1"/>
              <a:t>va_start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/>
              <a:t>j=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); </a:t>
            </a:r>
          </a:p>
          <a:p>
            <a:pPr marL="0" indent="0">
              <a:buNone/>
            </a:pPr>
            <a:r>
              <a:rPr lang="zh-TW" altLang="en-US" sz="2800" dirty="0"/>
              <a:t>　  　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("%d %d\n",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j);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/>
              <a:t>return; </a:t>
            </a:r>
            <a:br>
              <a:rPr lang="en-US" altLang="zh-TW" sz="2800" dirty="0"/>
            </a:br>
            <a:r>
              <a:rPr lang="zh-TW" altLang="en-US" sz="2800" dirty="0"/>
              <a:t>　　</a:t>
            </a:r>
            <a:r>
              <a:rPr lang="en-US" altLang="zh-TW" sz="2800" dirty="0"/>
              <a:t>}</a:t>
            </a:r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2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我們可以</a:t>
            </a:r>
            <a:r>
              <a:rPr lang="zh-TW" altLang="en-US" dirty="0" smtClean="0"/>
              <a:t>在上</a:t>
            </a:r>
            <a:r>
              <a:rPr lang="zh-TW" altLang="en-US" dirty="0"/>
              <a:t>述</a:t>
            </a:r>
            <a:r>
              <a:rPr lang="zh-TW" altLang="en-US" dirty="0" smtClean="0"/>
              <a:t>的文件</a:t>
            </a:r>
            <a:r>
              <a:rPr lang="zh-TW" altLang="en-US" dirty="0"/>
              <a:t>中</a:t>
            </a:r>
            <a:r>
              <a:rPr lang="zh-TW" altLang="en-US" dirty="0" smtClean="0"/>
              <a:t>這</a:t>
            </a:r>
            <a:r>
              <a:rPr lang="zh-TW" altLang="en-US" dirty="0"/>
              <a:t>樣</a:t>
            </a:r>
            <a:r>
              <a:rPr lang="zh-TW" altLang="en-US" dirty="0" smtClean="0"/>
              <a:t>宣告我們</a:t>
            </a:r>
            <a:r>
              <a:rPr lang="zh-TW" altLang="en-US" dirty="0"/>
              <a:t>的函數</a:t>
            </a:r>
            <a:r>
              <a:rPr lang="en-US" altLang="zh-TW" dirty="0"/>
              <a:t>: </a:t>
            </a:r>
          </a:p>
          <a:p>
            <a:r>
              <a:rPr lang="en-US" altLang="zh-TW" dirty="0"/>
              <a:t>   </a:t>
            </a:r>
            <a:r>
              <a:rPr lang="zh-TW" altLang="en-US" dirty="0"/>
              <a:t>　</a:t>
            </a:r>
            <a:r>
              <a:rPr lang="en-US" altLang="zh-TW" dirty="0"/>
              <a:t>extern void </a:t>
            </a:r>
            <a:r>
              <a:rPr lang="en-US" altLang="zh-TW" dirty="0" err="1"/>
              <a:t>simple_va_fun</a:t>
            </a:r>
            <a:r>
              <a:rPr lang="en-US" altLang="zh-TW" dirty="0"/>
              <a:t>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i</a:t>
            </a:r>
            <a:r>
              <a:rPr lang="en-US" altLang="zh-TW" dirty="0"/>
              <a:t>, ...);</a:t>
            </a:r>
            <a:br>
              <a:rPr lang="en-US" altLang="zh-TW" dirty="0"/>
            </a:br>
            <a:r>
              <a:rPr lang="zh-TW" altLang="en-US" dirty="0"/>
              <a:t>　   我們在程序中可以這样調用</a:t>
            </a:r>
            <a:r>
              <a:rPr lang="en-US" altLang="zh-TW" dirty="0"/>
              <a:t>: </a:t>
            </a:r>
          </a:p>
          <a:p>
            <a:r>
              <a:rPr lang="zh-TW" altLang="en-US" dirty="0"/>
              <a:t>　   </a:t>
            </a:r>
            <a:r>
              <a:rPr lang="en-US" altLang="zh-TW" dirty="0" err="1"/>
              <a:t>simple_va_fun</a:t>
            </a:r>
            <a:r>
              <a:rPr lang="en-US" altLang="zh-TW" dirty="0"/>
              <a:t>(100); </a:t>
            </a:r>
          </a:p>
          <a:p>
            <a:r>
              <a:rPr lang="en-US" altLang="zh-TW" dirty="0"/>
              <a:t>      </a:t>
            </a:r>
            <a:r>
              <a:rPr lang="en-US" altLang="zh-TW" dirty="0" err="1"/>
              <a:t>simple_va_fun</a:t>
            </a:r>
            <a:r>
              <a:rPr lang="en-US" altLang="zh-TW" dirty="0"/>
              <a:t>(100,200);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5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 </a:t>
            </a:r>
            <a:r>
              <a:rPr lang="en-US" altLang="zh-TW" dirty="0" smtClean="0"/>
              <a:t>:CODE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/>
              <a:t>#include "</a:t>
            </a:r>
            <a:r>
              <a:rPr lang="en-US" altLang="zh-TW" sz="2000" dirty="0" err="1"/>
              <a:t>stdio.h</a:t>
            </a:r>
            <a:r>
              <a:rPr lang="en-US" altLang="zh-TW" sz="2000" dirty="0"/>
              <a:t>"</a:t>
            </a:r>
          </a:p>
          <a:p>
            <a:pPr marL="0" indent="0">
              <a:buNone/>
            </a:pPr>
            <a:r>
              <a:rPr lang="en-US" altLang="zh-TW" sz="2000" dirty="0"/>
              <a:t>#include "</a:t>
            </a:r>
            <a:r>
              <a:rPr lang="en-US" altLang="zh-TW" sz="2000" dirty="0" err="1"/>
              <a:t>stdarg.h</a:t>
            </a:r>
            <a:r>
              <a:rPr lang="en-US" altLang="zh-TW" sz="2000" dirty="0"/>
              <a:t>"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void </a:t>
            </a:r>
            <a:r>
              <a:rPr lang="en-US" altLang="zh-TW" sz="2000" dirty="0" err="1"/>
              <a:t>minprintf</a:t>
            </a:r>
            <a:r>
              <a:rPr lang="en-US" altLang="zh-TW" sz="2000" dirty="0"/>
              <a:t>(char *</a:t>
            </a:r>
            <a:r>
              <a:rPr lang="en-US" altLang="zh-TW" sz="2000" dirty="0" err="1"/>
              <a:t>fmt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/>
              <a:t>void </a:t>
            </a:r>
            <a:r>
              <a:rPr lang="en-US" altLang="zh-TW" sz="2000" dirty="0" err="1"/>
              <a:t>errmsg</a:t>
            </a:r>
            <a:r>
              <a:rPr lang="en-US" altLang="zh-TW" sz="2000" dirty="0"/>
              <a:t>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code,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errorf</a:t>
            </a:r>
            <a:r>
              <a:rPr lang="en-US" altLang="zh-TW" sz="2000" dirty="0"/>
              <a:t>(</a:t>
            </a:r>
            <a:r>
              <a:rPr lang="en-US" altLang="zh-TW" sz="2000" dirty="0" err="1"/>
              <a:t>const</a:t>
            </a:r>
            <a:r>
              <a:rPr lang="en-US" altLang="zh-TW" sz="2000" dirty="0"/>
              <a:t> char *format,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sum(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sum1(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/>
              <a:t>double </a:t>
            </a:r>
            <a:r>
              <a:rPr lang="en-US" altLang="zh-TW" sz="2000" dirty="0" err="1"/>
              <a:t>double_sum</a:t>
            </a:r>
            <a:r>
              <a:rPr lang="en-US" altLang="zh-TW" sz="2000" dirty="0"/>
              <a:t>(double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FILENAME=1, LINENUMBER=2, </a:t>
            </a:r>
            <a:r>
              <a:rPr lang="en-US" altLang="zh-TW" sz="1800" dirty="0"/>
              <a:t>WARN=4;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38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1400" dirty="0">
                <a:solidFill>
                  <a:schemeClr val="tx1"/>
                </a:solidFill>
                <a:latin typeface="+mn-lt"/>
              </a:rPr>
              <a:t>main(</a:t>
            </a:r>
            <a:r>
              <a:rPr lang="en-US" altLang="zh-TW" sz="14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1400" dirty="0" err="1">
                <a:solidFill>
                  <a:schemeClr val="tx1"/>
                </a:solidFill>
                <a:latin typeface="+mn-lt"/>
              </a:rPr>
              <a:t>argc</a:t>
            </a:r>
            <a:r>
              <a:rPr lang="en-US" altLang="zh-TW" sz="1400" dirty="0">
                <a:solidFill>
                  <a:schemeClr val="tx1"/>
                </a:solidFill>
                <a:latin typeface="+mn-lt"/>
              </a:rPr>
              <a:t>, char *</a:t>
            </a:r>
            <a:r>
              <a:rPr lang="en-US" altLang="zh-TW" sz="1400" dirty="0" err="1">
                <a:solidFill>
                  <a:schemeClr val="tx1"/>
                </a:solidFill>
                <a:latin typeface="+mn-lt"/>
              </a:rPr>
              <a:t>argv</a:t>
            </a:r>
            <a:r>
              <a:rPr lang="en-US" altLang="zh-TW" sz="1400" dirty="0">
                <a:solidFill>
                  <a:schemeClr val="tx1"/>
                </a:solidFill>
                <a:latin typeface="+mn-lt"/>
              </a:rPr>
              <a:t>[])</a:t>
            </a:r>
            <a:br>
              <a:rPr lang="en-US" altLang="zh-TW" sz="1400" dirty="0">
                <a:solidFill>
                  <a:schemeClr val="tx1"/>
                </a:solidFill>
                <a:latin typeface="+mn-lt"/>
              </a:rPr>
            </a:br>
            <a:r>
              <a:rPr lang="en-US" altLang="zh-TW" sz="1400" dirty="0">
                <a:solidFill>
                  <a:schemeClr val="tx1"/>
                </a:solidFill>
                <a:latin typeface="+mn-lt"/>
              </a:rPr>
              <a:t>{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400" dirty="0" smtClean="0"/>
              <a:t>char </a:t>
            </a:r>
            <a:r>
              <a:rPr lang="en-US" altLang="zh-TW" sz="1400" dirty="0"/>
              <a:t>*s = "HELLO"; 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x = 10;   double f = 10.0;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fprintf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stdout</a:t>
            </a:r>
            <a:r>
              <a:rPr lang="en-US" altLang="zh-TW" sz="1400" dirty="0"/>
              <a:t>, "\n===== Test </a:t>
            </a:r>
            <a:r>
              <a:rPr lang="en-US" altLang="zh-TW" sz="1400" dirty="0" err="1"/>
              <a:t>errmsg</a:t>
            </a:r>
            <a:r>
              <a:rPr lang="en-US" altLang="zh-TW" sz="1400" dirty="0"/>
              <a:t>() =====\n");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errmsg</a:t>
            </a:r>
            <a:r>
              <a:rPr lang="en-US" altLang="zh-TW" sz="1400" dirty="0"/>
              <a:t>(1, "&lt;FILE&gt;", "cannot open %s\n", "</a:t>
            </a:r>
            <a:r>
              <a:rPr lang="en-US" altLang="zh-TW" sz="1400" dirty="0" err="1"/>
              <a:t>a_file</a:t>
            </a:r>
            <a:r>
              <a:rPr lang="en-US" altLang="zh-TW" sz="1400" dirty="0"/>
              <a:t>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errmsg</a:t>
            </a:r>
            <a:r>
              <a:rPr lang="en-US" altLang="zh-TW" sz="1400" dirty="0"/>
              <a:t>(3,"&lt;FILE&gt;",7,"cannot open %s\n","</a:t>
            </a:r>
            <a:r>
              <a:rPr lang="en-US" altLang="zh-TW" sz="1400" dirty="0" err="1"/>
              <a:t>a_file</a:t>
            </a:r>
            <a:r>
              <a:rPr lang="en-US" altLang="zh-TW" sz="1400" dirty="0"/>
              <a:t>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errmsg</a:t>
            </a:r>
            <a:r>
              <a:rPr lang="en-US" altLang="zh-TW" sz="1400" dirty="0"/>
              <a:t>(2, 7, "cannot open %s\n", "</a:t>
            </a:r>
            <a:r>
              <a:rPr lang="en-US" altLang="zh-TW" sz="1400" dirty="0" err="1"/>
              <a:t>a_file</a:t>
            </a:r>
            <a:r>
              <a:rPr lang="en-US" altLang="zh-TW" sz="1400" dirty="0"/>
              <a:t>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errmsg</a:t>
            </a:r>
            <a:r>
              <a:rPr lang="en-US" altLang="zh-TW" sz="1400" dirty="0"/>
              <a:t>(4, "&lt;FILE&gt; %s, x=%d", "</a:t>
            </a:r>
            <a:r>
              <a:rPr lang="en-US" altLang="zh-TW" sz="1400" dirty="0" err="1"/>
              <a:t>a_file</a:t>
            </a:r>
            <a:r>
              <a:rPr lang="en-US" altLang="zh-TW" sz="1400" dirty="0"/>
              <a:t>", 10);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("\n");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fprintf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stdout</a:t>
            </a:r>
            <a:r>
              <a:rPr lang="en-US" altLang="zh-TW" sz="1400" dirty="0"/>
              <a:t>, "\n===== Test </a:t>
            </a:r>
            <a:r>
              <a:rPr lang="en-US" altLang="zh-TW" sz="1400" dirty="0" err="1"/>
              <a:t>minprintf</a:t>
            </a:r>
            <a:r>
              <a:rPr lang="en-US" altLang="zh-TW" sz="1400" dirty="0"/>
              <a:t>() =====\n");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minprintf</a:t>
            </a:r>
            <a:r>
              <a:rPr lang="en-US" altLang="zh-TW" sz="1400" dirty="0"/>
              <a:t>("x = %d, f = %f, s = %s\n", x, f, s);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minprintf</a:t>
            </a:r>
            <a:r>
              <a:rPr lang="en-US" altLang="zh-TW" sz="1400" dirty="0"/>
              <a:t>("s = %s, x = %d, f = %f, s = %s\n", s, x, f, s);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minprintf</a:t>
            </a:r>
            <a:r>
              <a:rPr lang="en-US" altLang="zh-TW" sz="1400" dirty="0"/>
              <a:t>("s = %s, x = %d, f = %f, s = %x\n", s, x, f, s);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/>
              <a:t>fprintf</a:t>
            </a:r>
            <a:r>
              <a:rPr lang="en-US" altLang="zh-TW" sz="1400" dirty="0"/>
              <a:t>(</a:t>
            </a:r>
            <a:r>
              <a:rPr lang="en-US" altLang="zh-TW" sz="1400" dirty="0" err="1"/>
              <a:t>stdout</a:t>
            </a:r>
            <a:r>
              <a:rPr lang="en-US" altLang="zh-TW" sz="1400" dirty="0"/>
              <a:t>, "\n===== Test </a:t>
            </a:r>
            <a:r>
              <a:rPr lang="en-US" altLang="zh-TW" sz="1400" dirty="0" err="1"/>
              <a:t>errorf</a:t>
            </a:r>
            <a:r>
              <a:rPr lang="en-US" altLang="zh-TW" sz="1400" dirty="0"/>
              <a:t>() =====\n");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errorf</a:t>
            </a:r>
            <a:r>
              <a:rPr lang="en-US" altLang="zh-TW" sz="1400" dirty="0"/>
              <a:t>("x = %d, f = %f, s = %s\n", x, f, s);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errorf</a:t>
            </a:r>
            <a:r>
              <a:rPr lang="en-US" altLang="zh-TW" sz="1400" dirty="0"/>
              <a:t>("x = %d, f = %f, s = %s\n", x, f, s);</a:t>
            </a:r>
          </a:p>
          <a:p>
            <a:pPr marL="0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 err="1" smtClean="0"/>
              <a:t>fprintf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stdout</a:t>
            </a:r>
            <a:r>
              <a:rPr lang="en-US" altLang="zh-TW" sz="1400" dirty="0"/>
              <a:t>, "\n===== Test sum, sum1, </a:t>
            </a:r>
            <a:r>
              <a:rPr lang="en-US" altLang="zh-TW" sz="1400" dirty="0" err="1"/>
              <a:t>double_sum</a:t>
            </a:r>
            <a:r>
              <a:rPr lang="en-US" altLang="zh-TW" sz="1400" dirty="0"/>
              <a:t>() =====\n");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("sum(4, 1, 2, 3, 4) = %d\n", sum(4, 1, 2, 3, 4));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("sum1(4, 1, 2, 3, 4, 0) = %d\n", sum1(4, 1, 2, 3, 4, 0));</a:t>
            </a:r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printf</a:t>
            </a:r>
            <a:r>
              <a:rPr lang="en-US" altLang="zh-TW" sz="1400" dirty="0"/>
              <a:t>("</a:t>
            </a:r>
            <a:r>
              <a:rPr lang="en-US" altLang="zh-TW" sz="1400" dirty="0" err="1"/>
              <a:t>double_sum</a:t>
            </a:r>
            <a:r>
              <a:rPr lang="en-US" altLang="zh-TW" sz="1400" dirty="0"/>
              <a:t>(4.0, 1.0, 2.0, 3.4, 0.0) = %f\n", </a:t>
            </a:r>
            <a:r>
              <a:rPr lang="en-US" altLang="zh-TW" sz="1400" dirty="0" err="1"/>
              <a:t>double_sum</a:t>
            </a:r>
            <a:r>
              <a:rPr lang="en-US" altLang="zh-TW" sz="1400" dirty="0"/>
              <a:t>(4.0, 1.0, 2.0, 3.4, 0.0));</a:t>
            </a:r>
          </a:p>
          <a:p>
            <a:pPr marL="0" indent="0">
              <a:buNone/>
            </a:pPr>
            <a:r>
              <a:rPr lang="en-US" altLang="zh-TW" sz="1400" dirty="0"/>
              <a:t>}</a:t>
            </a:r>
            <a:endParaRPr lang="zh-TW" altLang="en-US" sz="1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864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1800" dirty="0" err="1">
                <a:solidFill>
                  <a:schemeClr val="tx1"/>
                </a:solidFill>
              </a:rPr>
              <a:t>int</a:t>
            </a: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err="1">
                <a:solidFill>
                  <a:schemeClr val="tx1"/>
                </a:solidFill>
              </a:rPr>
              <a:t>errorf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en-US" altLang="zh-TW" sz="1800" dirty="0" err="1">
                <a:solidFill>
                  <a:schemeClr val="tx1"/>
                </a:solidFill>
              </a:rPr>
              <a:t>const</a:t>
            </a:r>
            <a:r>
              <a:rPr lang="en-US" altLang="zh-TW" sz="1800" dirty="0">
                <a:solidFill>
                  <a:schemeClr val="tx1"/>
                </a:solidFill>
              </a:rPr>
              <a:t> char *format, ...)</a:t>
            </a:r>
            <a:br>
              <a:rPr lang="en-US" altLang="zh-TW" sz="1800" dirty="0">
                <a:solidFill>
                  <a:schemeClr val="tx1"/>
                </a:solidFill>
              </a:rPr>
            </a:br>
            <a:r>
              <a:rPr lang="en-US" altLang="zh-TW" sz="1800" dirty="0">
                <a:solidFill>
                  <a:schemeClr val="tx1"/>
                </a:solidFill>
              </a:rPr>
              <a:t>{</a:t>
            </a:r>
            <a:r>
              <a:rPr lang="en-US" altLang="zh-TW" sz="1400" dirty="0"/>
              <a:t/>
            </a:r>
            <a:br>
              <a:rPr lang="en-US" altLang="zh-TW" sz="1400" dirty="0"/>
            </a:b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 smtClean="0"/>
              <a:t>static 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num_errors</a:t>
            </a:r>
            <a:r>
              <a:rPr lang="en-US" altLang="zh-TW" sz="1800" dirty="0"/>
              <a:t> = 0;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int</a:t>
            </a:r>
            <a:r>
              <a:rPr lang="en-US" altLang="zh-TW" sz="1800" dirty="0"/>
              <a:t> n;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va_list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ap</a:t>
            </a:r>
            <a:r>
              <a:rPr lang="en-US" altLang="zh-TW" sz="1800" dirty="0"/>
              <a:t>;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num_errors</a:t>
            </a:r>
            <a:r>
              <a:rPr lang="en-US" altLang="zh-TW" sz="1800" dirty="0"/>
              <a:t>++;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fprintf</a:t>
            </a:r>
            <a:r>
              <a:rPr lang="en-US" altLang="zh-TW" sz="1800" dirty="0"/>
              <a:t>(</a:t>
            </a:r>
            <a:r>
              <a:rPr lang="en-US" altLang="zh-TW" sz="1800" dirty="0" err="1"/>
              <a:t>stderr</a:t>
            </a:r>
            <a:r>
              <a:rPr lang="en-US" altLang="zh-TW" sz="1800" dirty="0"/>
              <a:t>, "** Error %d: ", </a:t>
            </a:r>
            <a:r>
              <a:rPr lang="en-US" altLang="zh-TW" sz="1800" dirty="0" err="1"/>
              <a:t>num_errors</a:t>
            </a:r>
            <a:r>
              <a:rPr lang="en-US" altLang="zh-TW" sz="1800" dirty="0"/>
              <a:t>);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va_start</a:t>
            </a:r>
            <a:r>
              <a:rPr lang="en-US" altLang="zh-TW" sz="1800" dirty="0"/>
              <a:t>(</a:t>
            </a:r>
            <a:r>
              <a:rPr lang="en-US" altLang="zh-TW" sz="1800" dirty="0" err="1"/>
              <a:t>ap</a:t>
            </a:r>
            <a:r>
              <a:rPr lang="en-US" altLang="zh-TW" sz="1800" dirty="0"/>
              <a:t>, format);</a:t>
            </a:r>
          </a:p>
          <a:p>
            <a:pPr marL="0" indent="0">
              <a:buNone/>
            </a:pPr>
            <a:r>
              <a:rPr lang="en-US" altLang="zh-TW" sz="1800" dirty="0"/>
              <a:t> n = </a:t>
            </a:r>
            <a:r>
              <a:rPr lang="en-US" altLang="zh-TW" sz="1800" dirty="0" err="1"/>
              <a:t>vfprintf</a:t>
            </a:r>
            <a:r>
              <a:rPr lang="en-US" altLang="zh-TW" sz="1800" dirty="0"/>
              <a:t>(</a:t>
            </a:r>
            <a:r>
              <a:rPr lang="en-US" altLang="zh-TW" sz="1800" dirty="0" err="1"/>
              <a:t>stderr</a:t>
            </a:r>
            <a:r>
              <a:rPr lang="en-US" altLang="zh-TW" sz="1800" dirty="0"/>
              <a:t>, format, </a:t>
            </a:r>
            <a:r>
              <a:rPr lang="en-US" altLang="zh-TW" sz="1800" dirty="0" err="1"/>
              <a:t>ap</a:t>
            </a:r>
            <a:r>
              <a:rPr lang="en-US" altLang="zh-TW" sz="1800" dirty="0"/>
              <a:t>);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va_end</a:t>
            </a:r>
            <a:r>
              <a:rPr lang="en-US" altLang="zh-TW" sz="1800" dirty="0"/>
              <a:t>(</a:t>
            </a:r>
            <a:r>
              <a:rPr lang="en-US" altLang="zh-TW" sz="1800" dirty="0" err="1"/>
              <a:t>ap</a:t>
            </a:r>
            <a:r>
              <a:rPr lang="en-US" altLang="zh-TW" sz="1800" dirty="0"/>
              <a:t>);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err="1"/>
              <a:t>fprintf</a:t>
            </a:r>
            <a:r>
              <a:rPr lang="en-US" altLang="zh-TW" sz="1800" dirty="0"/>
              <a:t>(</a:t>
            </a:r>
            <a:r>
              <a:rPr lang="en-US" altLang="zh-TW" sz="1800" dirty="0" err="1"/>
              <a:t>stderr</a:t>
            </a:r>
            <a:r>
              <a:rPr lang="en-US" altLang="zh-TW" sz="1800" dirty="0"/>
              <a:t>, "\n");</a:t>
            </a:r>
          </a:p>
          <a:p>
            <a:pPr marL="0" indent="0">
              <a:buNone/>
            </a:pPr>
            <a:r>
              <a:rPr lang="en-US" altLang="zh-TW" sz="1800" dirty="0"/>
              <a:t> return n;</a:t>
            </a:r>
          </a:p>
          <a:p>
            <a:pPr marL="0" indent="0">
              <a:buNone/>
            </a:pPr>
            <a:r>
              <a:rPr lang="en-US" altLang="zh-TW" sz="1800" dirty="0"/>
              <a:t>}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01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1400" dirty="0">
                <a:solidFill>
                  <a:schemeClr val="tx1"/>
                </a:solidFill>
              </a:rPr>
              <a:t>void </a:t>
            </a:r>
            <a:r>
              <a:rPr lang="en-US" altLang="zh-TW" sz="1400" dirty="0" err="1">
                <a:solidFill>
                  <a:schemeClr val="tx1"/>
                </a:solidFill>
              </a:rPr>
              <a:t>errmsg</a:t>
            </a:r>
            <a:r>
              <a:rPr lang="en-US" altLang="zh-TW" sz="1400" dirty="0">
                <a:solidFill>
                  <a:schemeClr val="tx1"/>
                </a:solidFill>
              </a:rPr>
              <a:t>(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code, ...)</a:t>
            </a:r>
            <a:br>
              <a:rPr lang="en-US" altLang="zh-TW" sz="1400" dirty="0">
                <a:solidFill>
                  <a:schemeClr val="tx1"/>
                </a:solidFill>
              </a:rPr>
            </a:br>
            <a:r>
              <a:rPr lang="en-US" altLang="zh-TW" sz="1400" dirty="0">
                <a:solidFill>
                  <a:schemeClr val="tx1"/>
                </a:solidFill>
              </a:rPr>
              <a:t>{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400" dirty="0" err="1" smtClean="0"/>
              <a:t>va_list</a:t>
            </a:r>
            <a:r>
              <a:rPr lang="en-US" altLang="zh-TW" sz="1400" dirty="0" smtClean="0"/>
              <a:t> 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r>
              <a:rPr lang="en-US" altLang="zh-TW" sz="1400" dirty="0"/>
              <a:t> char *</a:t>
            </a:r>
            <a:r>
              <a:rPr lang="en-US" altLang="zh-TW" sz="1400" dirty="0" err="1"/>
              <a:t>fmt</a:t>
            </a:r>
            <a:r>
              <a:rPr lang="en-US" altLang="zh-TW" sz="1400" dirty="0"/>
              <a:t>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va_start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code);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//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FILENAME=1, LINENUMBER=2, WARN=4;</a:t>
            </a:r>
          </a:p>
          <a:p>
            <a:pPr marL="0" indent="0">
              <a:buNone/>
            </a:pPr>
            <a:r>
              <a:rPr lang="en-US" altLang="zh-TW" sz="1400" dirty="0"/>
              <a:t> if (</a:t>
            </a:r>
            <a:r>
              <a:rPr lang="en-US" altLang="zh-TW" sz="1400" dirty="0" err="1"/>
              <a:t>code&amp;FILENAME</a:t>
            </a:r>
            <a:r>
              <a:rPr lang="en-US" altLang="zh-TW" sz="1400" dirty="0"/>
              <a:t>)</a:t>
            </a:r>
          </a:p>
          <a:p>
            <a:pPr marL="0" indent="0">
              <a:buNone/>
            </a:pPr>
            <a:r>
              <a:rPr lang="en-US" altLang="zh-TW" sz="1400" dirty="0"/>
              <a:t>    (void)</a:t>
            </a:r>
            <a:r>
              <a:rPr lang="en-US" altLang="zh-TW" sz="1400" dirty="0" err="1"/>
              <a:t>fprintf</a:t>
            </a:r>
            <a:r>
              <a:rPr lang="en-US" altLang="zh-TW" sz="1400" dirty="0"/>
              <a:t>(</a:t>
            </a:r>
            <a:r>
              <a:rPr lang="en-US" altLang="zh-TW" sz="1400" dirty="0" err="1"/>
              <a:t>stderr</a:t>
            </a:r>
            <a:r>
              <a:rPr lang="en-US" altLang="zh-TW" sz="1400" dirty="0"/>
              <a:t>, "\"%s\":",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char *));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if (</a:t>
            </a:r>
            <a:r>
              <a:rPr lang="en-US" altLang="zh-TW" sz="1400" dirty="0" err="1"/>
              <a:t>code&amp;LINENUMBER</a:t>
            </a:r>
            <a:r>
              <a:rPr lang="en-US" altLang="zh-TW" sz="1400" dirty="0"/>
              <a:t>)</a:t>
            </a:r>
          </a:p>
          <a:p>
            <a:pPr marL="0" indent="0">
              <a:buNone/>
            </a:pPr>
            <a:r>
              <a:rPr lang="en-US" altLang="zh-TW" sz="1400" dirty="0"/>
              <a:t>    (void)</a:t>
            </a:r>
            <a:r>
              <a:rPr lang="en-US" altLang="zh-TW" sz="1400" dirty="0" err="1"/>
              <a:t>fprintf</a:t>
            </a:r>
            <a:r>
              <a:rPr lang="en-US" altLang="zh-TW" sz="1400" dirty="0"/>
              <a:t>(</a:t>
            </a:r>
            <a:r>
              <a:rPr lang="en-US" altLang="zh-TW" sz="1400" dirty="0" err="1"/>
              <a:t>stderr</a:t>
            </a:r>
            <a:r>
              <a:rPr lang="en-US" altLang="zh-TW" sz="1400" dirty="0"/>
              <a:t>, "%d:",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));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if (</a:t>
            </a:r>
            <a:r>
              <a:rPr lang="en-US" altLang="zh-TW" sz="1400" dirty="0" err="1"/>
              <a:t>code&amp;WARN</a:t>
            </a:r>
            <a:r>
              <a:rPr lang="en-US" altLang="zh-TW" sz="1400" dirty="0"/>
              <a:t>) (void)</a:t>
            </a:r>
            <a:r>
              <a:rPr lang="en-US" altLang="zh-TW" sz="1400" dirty="0" err="1"/>
              <a:t>fputs</a:t>
            </a:r>
            <a:r>
              <a:rPr lang="en-US" altLang="zh-TW" sz="1400" dirty="0"/>
              <a:t>("Warning:", </a:t>
            </a:r>
            <a:r>
              <a:rPr lang="en-US" altLang="zh-TW" sz="1400" dirty="0" err="1"/>
              <a:t>stderr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fmt</a:t>
            </a:r>
            <a:r>
              <a:rPr lang="en-US" altLang="zh-TW" sz="1400" dirty="0"/>
              <a:t> = </a:t>
            </a:r>
            <a:r>
              <a:rPr lang="en-US" altLang="zh-TW" sz="1400" dirty="0" err="1"/>
              <a:t>va_arg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, char *);</a:t>
            </a:r>
          </a:p>
          <a:p>
            <a:pPr marL="0" indent="0">
              <a:buNone/>
            </a:pPr>
            <a:r>
              <a:rPr lang="en-US" altLang="zh-TW" sz="1400" dirty="0"/>
              <a:t> (void) </a:t>
            </a:r>
            <a:r>
              <a:rPr lang="en-US" altLang="zh-TW" sz="1400" dirty="0" err="1"/>
              <a:t>vfprintf</a:t>
            </a:r>
            <a:r>
              <a:rPr lang="en-US" altLang="zh-TW" sz="1400" dirty="0"/>
              <a:t>(</a:t>
            </a:r>
            <a:r>
              <a:rPr lang="en-US" altLang="zh-TW" sz="1400" dirty="0" err="1"/>
              <a:t>stderr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fmt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 </a:t>
            </a:r>
            <a:r>
              <a:rPr lang="en-US" altLang="zh-TW" sz="1400" dirty="0" err="1"/>
              <a:t>va_end</a:t>
            </a:r>
            <a:r>
              <a:rPr lang="en-US" altLang="zh-TW" sz="1400" dirty="0"/>
              <a:t>(</a:t>
            </a:r>
            <a:r>
              <a:rPr lang="en-US" altLang="zh-TW" sz="1400" dirty="0" err="1"/>
              <a:t>ap</a:t>
            </a:r>
            <a:r>
              <a:rPr lang="en-US" altLang="zh-TW" sz="1400" dirty="0"/>
              <a:t>);</a:t>
            </a:r>
          </a:p>
          <a:p>
            <a:pPr marL="0" indent="0">
              <a:buNone/>
            </a:pPr>
            <a:r>
              <a:rPr lang="en-US" altLang="zh-TW" sz="1400" dirty="0"/>
              <a:t>}</a:t>
            </a:r>
            <a:endParaRPr lang="zh-TW" altLang="en-US" sz="1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23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76641</TotalTime>
  <Words>1130</Words>
  <Application>Microsoft Office PowerPoint</Application>
  <PresentationFormat>如螢幕大小 (4:3)</PresentationFormat>
  <Paragraphs>174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C語言中可變参數的用法——va_list、va_start、va_arg、va_end参數定義 </vt:lpstr>
      <vt:lpstr> C語言可變参數簡介 </vt:lpstr>
      <vt:lpstr>寫一個簡單的可變参數的C函數  </vt:lpstr>
      <vt:lpstr>簡單CODE</vt:lpstr>
      <vt:lpstr>PowerPoint 簡報</vt:lpstr>
      <vt:lpstr>範例 :CODE</vt:lpstr>
      <vt:lpstr> main(int argc, char *argv[]) {</vt:lpstr>
      <vt:lpstr>int errorf(const char *format, ...) { </vt:lpstr>
      <vt:lpstr>void errmsg(int code, ...) {</vt:lpstr>
      <vt:lpstr>int sum(int num, ...) { </vt:lpstr>
      <vt:lpstr>double double_sum(double num, ...) {</vt:lpstr>
      <vt:lpstr>void minprintf(char *fmt, ...) { va_list ap; char *p, *sval; int ival; double dval; va_start(ap, fmt);</vt:lpstr>
      <vt:lpstr>Source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</dc:title>
  <dc:creator/>
  <cp:lastModifiedBy>wade</cp:lastModifiedBy>
  <cp:revision>2578</cp:revision>
  <cp:lastPrinted>2013-07-22T14:09:02Z</cp:lastPrinted>
  <dcterms:created xsi:type="dcterms:W3CDTF">2004-07-16T19:12:18Z</dcterms:created>
  <dcterms:modified xsi:type="dcterms:W3CDTF">2016-11-15T03:57:50Z</dcterms:modified>
</cp:coreProperties>
</file>